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90" r:id="rId2"/>
    <p:sldId id="291" r:id="rId3"/>
    <p:sldId id="292" r:id="rId4"/>
    <p:sldId id="293" r:id="rId5"/>
    <p:sldId id="294" r:id="rId6"/>
    <p:sldId id="295" r:id="rId7"/>
    <p:sldId id="296" r:id="rId8"/>
    <p:sldId id="297" r:id="rId9"/>
    <p:sldId id="298" r:id="rId10"/>
    <p:sldId id="299" r:id="rId11"/>
    <p:sldId id="300" r:id="rId12"/>
    <p:sldId id="302" r:id="rId13"/>
    <p:sldId id="301" r:id="rId14"/>
    <p:sldId id="303" r:id="rId15"/>
    <p:sldId id="304" r:id="rId16"/>
    <p:sldId id="305" r:id="rId17"/>
    <p:sldId id="306" r:id="rId18"/>
    <p:sldId id="307" r:id="rId19"/>
    <p:sldId id="308" r:id="rId20"/>
    <p:sldId id="309" r:id="rId21"/>
    <p:sldId id="310" r:id="rId22"/>
    <p:sldId id="311" r:id="rId23"/>
    <p:sldId id="312" r:id="rId24"/>
    <p:sldId id="313" r:id="rId25"/>
    <p:sldId id="31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6" d="100"/>
          <a:sy n="76" d="100"/>
        </p:scale>
        <p:origin x="132" y="2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4C5D5D-23F9-4C40-8472-78E4A6AA6739}" type="datetimeFigureOut">
              <a:rPr lang="en-US" smtClean="0"/>
              <a:t>5/23/2019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23083F-FFC6-4A36-96C7-9199E18B5EC5}" type="slidenum">
              <a:rPr lang="en-US" smtClean="0"/>
              <a:t>‹#›</a:t>
            </a:fld>
            <a:endParaRPr lang="en-US"/>
          </a:p>
        </p:txBody>
      </p:sp>
    </p:spTree>
    <p:extLst>
      <p:ext uri="{BB962C8B-B14F-4D97-AF65-F5344CB8AC3E}">
        <p14:creationId xmlns:p14="http://schemas.microsoft.com/office/powerpoint/2010/main" val="328366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D689ED-2C6C-4BF5-8A65-887FAB6A8F89}" type="slidenum">
              <a:rPr lang="en-US" smtClean="0"/>
              <a:t>1</a:t>
            </a:fld>
            <a:endParaRPr lang="en-US"/>
          </a:p>
        </p:txBody>
      </p:sp>
    </p:spTree>
    <p:extLst>
      <p:ext uri="{BB962C8B-B14F-4D97-AF65-F5344CB8AC3E}">
        <p14:creationId xmlns:p14="http://schemas.microsoft.com/office/powerpoint/2010/main" val="1507474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D689ED-2C6C-4BF5-8A65-887FAB6A8F89}" type="slidenum">
              <a:rPr lang="en-US" smtClean="0"/>
              <a:t>10</a:t>
            </a:fld>
            <a:endParaRPr lang="en-US"/>
          </a:p>
        </p:txBody>
      </p:sp>
    </p:spTree>
    <p:extLst>
      <p:ext uri="{BB962C8B-B14F-4D97-AF65-F5344CB8AC3E}">
        <p14:creationId xmlns:p14="http://schemas.microsoft.com/office/powerpoint/2010/main" val="373165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D689ED-2C6C-4BF5-8A65-887FAB6A8F89}" type="slidenum">
              <a:rPr lang="en-US" smtClean="0"/>
              <a:t>11</a:t>
            </a:fld>
            <a:endParaRPr lang="en-US"/>
          </a:p>
        </p:txBody>
      </p:sp>
    </p:spTree>
    <p:extLst>
      <p:ext uri="{BB962C8B-B14F-4D97-AF65-F5344CB8AC3E}">
        <p14:creationId xmlns:p14="http://schemas.microsoft.com/office/powerpoint/2010/main" val="3999481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D689ED-2C6C-4BF5-8A65-887FAB6A8F89}" type="slidenum">
              <a:rPr lang="en-US" smtClean="0"/>
              <a:t>12</a:t>
            </a:fld>
            <a:endParaRPr lang="en-US"/>
          </a:p>
        </p:txBody>
      </p:sp>
    </p:spTree>
    <p:extLst>
      <p:ext uri="{BB962C8B-B14F-4D97-AF65-F5344CB8AC3E}">
        <p14:creationId xmlns:p14="http://schemas.microsoft.com/office/powerpoint/2010/main" val="3125304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D689ED-2C6C-4BF5-8A65-887FAB6A8F89}" type="slidenum">
              <a:rPr lang="en-US" smtClean="0"/>
              <a:t>13</a:t>
            </a:fld>
            <a:endParaRPr lang="en-US"/>
          </a:p>
        </p:txBody>
      </p:sp>
    </p:spTree>
    <p:extLst>
      <p:ext uri="{BB962C8B-B14F-4D97-AF65-F5344CB8AC3E}">
        <p14:creationId xmlns:p14="http://schemas.microsoft.com/office/powerpoint/2010/main" val="483637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D689ED-2C6C-4BF5-8A65-887FAB6A8F89}" type="slidenum">
              <a:rPr lang="en-US" smtClean="0"/>
              <a:t>14</a:t>
            </a:fld>
            <a:endParaRPr lang="en-US"/>
          </a:p>
        </p:txBody>
      </p:sp>
    </p:spTree>
    <p:extLst>
      <p:ext uri="{BB962C8B-B14F-4D97-AF65-F5344CB8AC3E}">
        <p14:creationId xmlns:p14="http://schemas.microsoft.com/office/powerpoint/2010/main" val="4046849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D689ED-2C6C-4BF5-8A65-887FAB6A8F89}" type="slidenum">
              <a:rPr lang="en-US" smtClean="0"/>
              <a:t>15</a:t>
            </a:fld>
            <a:endParaRPr lang="en-US"/>
          </a:p>
        </p:txBody>
      </p:sp>
    </p:spTree>
    <p:extLst>
      <p:ext uri="{BB962C8B-B14F-4D97-AF65-F5344CB8AC3E}">
        <p14:creationId xmlns:p14="http://schemas.microsoft.com/office/powerpoint/2010/main" val="686495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D689ED-2C6C-4BF5-8A65-887FAB6A8F89}" type="slidenum">
              <a:rPr lang="en-US" smtClean="0"/>
              <a:t>16</a:t>
            </a:fld>
            <a:endParaRPr lang="en-US"/>
          </a:p>
        </p:txBody>
      </p:sp>
    </p:spTree>
    <p:extLst>
      <p:ext uri="{BB962C8B-B14F-4D97-AF65-F5344CB8AC3E}">
        <p14:creationId xmlns:p14="http://schemas.microsoft.com/office/powerpoint/2010/main" val="10320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D689ED-2C6C-4BF5-8A65-887FAB6A8F89}" type="slidenum">
              <a:rPr lang="en-US" smtClean="0"/>
              <a:t>17</a:t>
            </a:fld>
            <a:endParaRPr lang="en-US"/>
          </a:p>
        </p:txBody>
      </p:sp>
    </p:spTree>
    <p:extLst>
      <p:ext uri="{BB962C8B-B14F-4D97-AF65-F5344CB8AC3E}">
        <p14:creationId xmlns:p14="http://schemas.microsoft.com/office/powerpoint/2010/main" val="1777247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D689ED-2C6C-4BF5-8A65-887FAB6A8F89}" type="slidenum">
              <a:rPr lang="en-US" smtClean="0"/>
              <a:t>2</a:t>
            </a:fld>
            <a:endParaRPr lang="en-US"/>
          </a:p>
        </p:txBody>
      </p:sp>
    </p:spTree>
    <p:extLst>
      <p:ext uri="{BB962C8B-B14F-4D97-AF65-F5344CB8AC3E}">
        <p14:creationId xmlns:p14="http://schemas.microsoft.com/office/powerpoint/2010/main" val="2045613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D689ED-2C6C-4BF5-8A65-887FAB6A8F89}" type="slidenum">
              <a:rPr lang="en-US" smtClean="0"/>
              <a:t>3</a:t>
            </a:fld>
            <a:endParaRPr lang="en-US"/>
          </a:p>
        </p:txBody>
      </p:sp>
    </p:spTree>
    <p:extLst>
      <p:ext uri="{BB962C8B-B14F-4D97-AF65-F5344CB8AC3E}">
        <p14:creationId xmlns:p14="http://schemas.microsoft.com/office/powerpoint/2010/main" val="4154704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D689ED-2C6C-4BF5-8A65-887FAB6A8F89}" type="slidenum">
              <a:rPr lang="en-US" smtClean="0"/>
              <a:t>4</a:t>
            </a:fld>
            <a:endParaRPr lang="en-US"/>
          </a:p>
        </p:txBody>
      </p:sp>
    </p:spTree>
    <p:extLst>
      <p:ext uri="{BB962C8B-B14F-4D97-AF65-F5344CB8AC3E}">
        <p14:creationId xmlns:p14="http://schemas.microsoft.com/office/powerpoint/2010/main" val="2626049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D689ED-2C6C-4BF5-8A65-887FAB6A8F89}" type="slidenum">
              <a:rPr lang="en-US" smtClean="0"/>
              <a:t>5</a:t>
            </a:fld>
            <a:endParaRPr lang="en-US"/>
          </a:p>
        </p:txBody>
      </p:sp>
    </p:spTree>
    <p:extLst>
      <p:ext uri="{BB962C8B-B14F-4D97-AF65-F5344CB8AC3E}">
        <p14:creationId xmlns:p14="http://schemas.microsoft.com/office/powerpoint/2010/main" val="2744444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D689ED-2C6C-4BF5-8A65-887FAB6A8F89}" type="slidenum">
              <a:rPr lang="en-US" smtClean="0"/>
              <a:t>6</a:t>
            </a:fld>
            <a:endParaRPr lang="en-US"/>
          </a:p>
        </p:txBody>
      </p:sp>
    </p:spTree>
    <p:extLst>
      <p:ext uri="{BB962C8B-B14F-4D97-AF65-F5344CB8AC3E}">
        <p14:creationId xmlns:p14="http://schemas.microsoft.com/office/powerpoint/2010/main" val="1937672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D689ED-2C6C-4BF5-8A65-887FAB6A8F89}" type="slidenum">
              <a:rPr lang="en-US" smtClean="0"/>
              <a:t>7</a:t>
            </a:fld>
            <a:endParaRPr lang="en-US"/>
          </a:p>
        </p:txBody>
      </p:sp>
    </p:spTree>
    <p:extLst>
      <p:ext uri="{BB962C8B-B14F-4D97-AF65-F5344CB8AC3E}">
        <p14:creationId xmlns:p14="http://schemas.microsoft.com/office/powerpoint/2010/main" val="591056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D689ED-2C6C-4BF5-8A65-887FAB6A8F89}" type="slidenum">
              <a:rPr lang="en-US" smtClean="0"/>
              <a:t>8</a:t>
            </a:fld>
            <a:endParaRPr lang="en-US"/>
          </a:p>
        </p:txBody>
      </p:sp>
    </p:spTree>
    <p:extLst>
      <p:ext uri="{BB962C8B-B14F-4D97-AF65-F5344CB8AC3E}">
        <p14:creationId xmlns:p14="http://schemas.microsoft.com/office/powerpoint/2010/main" val="683295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D689ED-2C6C-4BF5-8A65-887FAB6A8F89}" type="slidenum">
              <a:rPr lang="en-US" smtClean="0"/>
              <a:t>9</a:t>
            </a:fld>
            <a:endParaRPr lang="en-US"/>
          </a:p>
        </p:txBody>
      </p:sp>
    </p:spTree>
    <p:extLst>
      <p:ext uri="{BB962C8B-B14F-4D97-AF65-F5344CB8AC3E}">
        <p14:creationId xmlns:p14="http://schemas.microsoft.com/office/powerpoint/2010/main" val="878949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0E341-9CBB-4E66-85BB-D1083503D9E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E7D34A5-D873-405E-A884-86253D91B0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2E960AD-34A8-4F5B-B417-CA073C3A7D0D}"/>
              </a:ext>
            </a:extLst>
          </p:cNvPr>
          <p:cNvSpPr>
            <a:spLocks noGrp="1"/>
          </p:cNvSpPr>
          <p:nvPr>
            <p:ph type="dt" sz="half" idx="10"/>
          </p:nvPr>
        </p:nvSpPr>
        <p:spPr/>
        <p:txBody>
          <a:bodyPr/>
          <a:lstStyle/>
          <a:p>
            <a:fld id="{E64F5EE6-9EE1-4185-B480-BE242E563F7D}" type="datetimeFigureOut">
              <a:rPr lang="en-US" smtClean="0"/>
              <a:t>5/23/2019</a:t>
            </a:fld>
            <a:endParaRPr lang="en-US"/>
          </a:p>
        </p:txBody>
      </p:sp>
      <p:sp>
        <p:nvSpPr>
          <p:cNvPr id="5" name="Footer Placeholder 4">
            <a:extLst>
              <a:ext uri="{FF2B5EF4-FFF2-40B4-BE49-F238E27FC236}">
                <a16:creationId xmlns:a16="http://schemas.microsoft.com/office/drawing/2014/main" id="{F6023E89-67FE-4C80-A863-408098CDAC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68CAB5-8126-4992-8018-B0654F58B573}"/>
              </a:ext>
            </a:extLst>
          </p:cNvPr>
          <p:cNvSpPr>
            <a:spLocks noGrp="1"/>
          </p:cNvSpPr>
          <p:nvPr>
            <p:ph type="sldNum" sz="quarter" idx="12"/>
          </p:nvPr>
        </p:nvSpPr>
        <p:spPr/>
        <p:txBody>
          <a:bodyPr/>
          <a:lstStyle/>
          <a:p>
            <a:fld id="{1431D322-E420-40AD-B823-5A893667A2FE}" type="slidenum">
              <a:rPr lang="en-US" smtClean="0"/>
              <a:t>‹#›</a:t>
            </a:fld>
            <a:endParaRPr lang="en-US"/>
          </a:p>
        </p:txBody>
      </p:sp>
    </p:spTree>
    <p:extLst>
      <p:ext uri="{BB962C8B-B14F-4D97-AF65-F5344CB8AC3E}">
        <p14:creationId xmlns:p14="http://schemas.microsoft.com/office/powerpoint/2010/main" val="2105688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AD409-5871-4423-89F6-8BF5608C60A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FB466B-7AE3-448F-8399-433CF8D0FDA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992BF6-2E64-4DF4-B389-FF550BD43477}"/>
              </a:ext>
            </a:extLst>
          </p:cNvPr>
          <p:cNvSpPr>
            <a:spLocks noGrp="1"/>
          </p:cNvSpPr>
          <p:nvPr>
            <p:ph type="dt" sz="half" idx="10"/>
          </p:nvPr>
        </p:nvSpPr>
        <p:spPr/>
        <p:txBody>
          <a:bodyPr/>
          <a:lstStyle/>
          <a:p>
            <a:fld id="{E64F5EE6-9EE1-4185-B480-BE242E563F7D}" type="datetimeFigureOut">
              <a:rPr lang="en-US" smtClean="0"/>
              <a:t>5/23/2019</a:t>
            </a:fld>
            <a:endParaRPr lang="en-US"/>
          </a:p>
        </p:txBody>
      </p:sp>
      <p:sp>
        <p:nvSpPr>
          <p:cNvPr id="5" name="Footer Placeholder 4">
            <a:extLst>
              <a:ext uri="{FF2B5EF4-FFF2-40B4-BE49-F238E27FC236}">
                <a16:creationId xmlns:a16="http://schemas.microsoft.com/office/drawing/2014/main" id="{66790FEE-618D-41FB-A72B-F36972EAD8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8E6895-62E6-4E7E-A028-9BDECED3A8C9}"/>
              </a:ext>
            </a:extLst>
          </p:cNvPr>
          <p:cNvSpPr>
            <a:spLocks noGrp="1"/>
          </p:cNvSpPr>
          <p:nvPr>
            <p:ph type="sldNum" sz="quarter" idx="12"/>
          </p:nvPr>
        </p:nvSpPr>
        <p:spPr/>
        <p:txBody>
          <a:bodyPr/>
          <a:lstStyle/>
          <a:p>
            <a:fld id="{1431D322-E420-40AD-B823-5A893667A2FE}" type="slidenum">
              <a:rPr lang="en-US" smtClean="0"/>
              <a:t>‹#›</a:t>
            </a:fld>
            <a:endParaRPr lang="en-US"/>
          </a:p>
        </p:txBody>
      </p:sp>
    </p:spTree>
    <p:extLst>
      <p:ext uri="{BB962C8B-B14F-4D97-AF65-F5344CB8AC3E}">
        <p14:creationId xmlns:p14="http://schemas.microsoft.com/office/powerpoint/2010/main" val="3579291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2E6B5C-5BE7-4EC3-B509-D9FA3F5ABBF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51B83E5-F326-4C01-941C-B8D086BAEA5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B427D6-4F7D-4A50-90E1-FEC12562BBF8}"/>
              </a:ext>
            </a:extLst>
          </p:cNvPr>
          <p:cNvSpPr>
            <a:spLocks noGrp="1"/>
          </p:cNvSpPr>
          <p:nvPr>
            <p:ph type="dt" sz="half" idx="10"/>
          </p:nvPr>
        </p:nvSpPr>
        <p:spPr/>
        <p:txBody>
          <a:bodyPr/>
          <a:lstStyle/>
          <a:p>
            <a:fld id="{E64F5EE6-9EE1-4185-B480-BE242E563F7D}" type="datetimeFigureOut">
              <a:rPr lang="en-US" smtClean="0"/>
              <a:t>5/23/2019</a:t>
            </a:fld>
            <a:endParaRPr lang="en-US"/>
          </a:p>
        </p:txBody>
      </p:sp>
      <p:sp>
        <p:nvSpPr>
          <p:cNvPr id="5" name="Footer Placeholder 4">
            <a:extLst>
              <a:ext uri="{FF2B5EF4-FFF2-40B4-BE49-F238E27FC236}">
                <a16:creationId xmlns:a16="http://schemas.microsoft.com/office/drawing/2014/main" id="{8F406334-D9BF-4F72-B927-8CEA1BCD55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B75A9A-8C22-4D92-9D72-237F7459C272}"/>
              </a:ext>
            </a:extLst>
          </p:cNvPr>
          <p:cNvSpPr>
            <a:spLocks noGrp="1"/>
          </p:cNvSpPr>
          <p:nvPr>
            <p:ph type="sldNum" sz="quarter" idx="12"/>
          </p:nvPr>
        </p:nvSpPr>
        <p:spPr/>
        <p:txBody>
          <a:bodyPr/>
          <a:lstStyle/>
          <a:p>
            <a:fld id="{1431D322-E420-40AD-B823-5A893667A2FE}" type="slidenum">
              <a:rPr lang="en-US" smtClean="0"/>
              <a:t>‹#›</a:t>
            </a:fld>
            <a:endParaRPr lang="en-US"/>
          </a:p>
        </p:txBody>
      </p:sp>
    </p:spTree>
    <p:extLst>
      <p:ext uri="{BB962C8B-B14F-4D97-AF65-F5344CB8AC3E}">
        <p14:creationId xmlns:p14="http://schemas.microsoft.com/office/powerpoint/2010/main" val="4277764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F6FB2-D78E-495D-961F-B1EB9F2B5E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940C9D-C5E6-400E-A674-4C2DBBA3E69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34D484-87CC-4D92-9742-AFE09C1E1FA8}"/>
              </a:ext>
            </a:extLst>
          </p:cNvPr>
          <p:cNvSpPr>
            <a:spLocks noGrp="1"/>
          </p:cNvSpPr>
          <p:nvPr>
            <p:ph type="dt" sz="half" idx="10"/>
          </p:nvPr>
        </p:nvSpPr>
        <p:spPr/>
        <p:txBody>
          <a:bodyPr/>
          <a:lstStyle/>
          <a:p>
            <a:fld id="{E64F5EE6-9EE1-4185-B480-BE242E563F7D}" type="datetimeFigureOut">
              <a:rPr lang="en-US" smtClean="0"/>
              <a:t>5/23/2019</a:t>
            </a:fld>
            <a:endParaRPr lang="en-US"/>
          </a:p>
        </p:txBody>
      </p:sp>
      <p:sp>
        <p:nvSpPr>
          <p:cNvPr id="5" name="Footer Placeholder 4">
            <a:extLst>
              <a:ext uri="{FF2B5EF4-FFF2-40B4-BE49-F238E27FC236}">
                <a16:creationId xmlns:a16="http://schemas.microsoft.com/office/drawing/2014/main" id="{A66BC577-0ADA-456F-84EC-C7478BAECD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6EA7C6-8EE7-4C2A-A11F-4EDFF3F1FE2E}"/>
              </a:ext>
            </a:extLst>
          </p:cNvPr>
          <p:cNvSpPr>
            <a:spLocks noGrp="1"/>
          </p:cNvSpPr>
          <p:nvPr>
            <p:ph type="sldNum" sz="quarter" idx="12"/>
          </p:nvPr>
        </p:nvSpPr>
        <p:spPr/>
        <p:txBody>
          <a:bodyPr/>
          <a:lstStyle/>
          <a:p>
            <a:fld id="{1431D322-E420-40AD-B823-5A893667A2FE}" type="slidenum">
              <a:rPr lang="en-US" smtClean="0"/>
              <a:t>‹#›</a:t>
            </a:fld>
            <a:endParaRPr lang="en-US"/>
          </a:p>
        </p:txBody>
      </p:sp>
    </p:spTree>
    <p:extLst>
      <p:ext uri="{BB962C8B-B14F-4D97-AF65-F5344CB8AC3E}">
        <p14:creationId xmlns:p14="http://schemas.microsoft.com/office/powerpoint/2010/main" val="3630403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63F48-1893-4A3F-B365-57DC9B1EDF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0C1FBB3-5BD8-43E2-8C89-7BEBA10CB2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1AE5794-0059-4508-AD00-2082A28A560F}"/>
              </a:ext>
            </a:extLst>
          </p:cNvPr>
          <p:cNvSpPr>
            <a:spLocks noGrp="1"/>
          </p:cNvSpPr>
          <p:nvPr>
            <p:ph type="dt" sz="half" idx="10"/>
          </p:nvPr>
        </p:nvSpPr>
        <p:spPr/>
        <p:txBody>
          <a:bodyPr/>
          <a:lstStyle/>
          <a:p>
            <a:fld id="{E64F5EE6-9EE1-4185-B480-BE242E563F7D}" type="datetimeFigureOut">
              <a:rPr lang="en-US" smtClean="0"/>
              <a:t>5/23/2019</a:t>
            </a:fld>
            <a:endParaRPr lang="en-US"/>
          </a:p>
        </p:txBody>
      </p:sp>
      <p:sp>
        <p:nvSpPr>
          <p:cNvPr id="5" name="Footer Placeholder 4">
            <a:extLst>
              <a:ext uri="{FF2B5EF4-FFF2-40B4-BE49-F238E27FC236}">
                <a16:creationId xmlns:a16="http://schemas.microsoft.com/office/drawing/2014/main" id="{42BCB47F-45E5-4272-B0A0-F34774DA71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01529F-3ADA-4771-A1A8-B92FB6BFDA9B}"/>
              </a:ext>
            </a:extLst>
          </p:cNvPr>
          <p:cNvSpPr>
            <a:spLocks noGrp="1"/>
          </p:cNvSpPr>
          <p:nvPr>
            <p:ph type="sldNum" sz="quarter" idx="12"/>
          </p:nvPr>
        </p:nvSpPr>
        <p:spPr/>
        <p:txBody>
          <a:bodyPr/>
          <a:lstStyle/>
          <a:p>
            <a:fld id="{1431D322-E420-40AD-B823-5A893667A2FE}" type="slidenum">
              <a:rPr lang="en-US" smtClean="0"/>
              <a:t>‹#›</a:t>
            </a:fld>
            <a:endParaRPr lang="en-US"/>
          </a:p>
        </p:txBody>
      </p:sp>
    </p:spTree>
    <p:extLst>
      <p:ext uri="{BB962C8B-B14F-4D97-AF65-F5344CB8AC3E}">
        <p14:creationId xmlns:p14="http://schemas.microsoft.com/office/powerpoint/2010/main" val="4038966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19A52-538E-406A-8D40-8D70ECDAD8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EAF37F-08FD-4C10-9417-868D6C0E5FE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0778B2-5D36-4955-85E2-7726F9E923E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DD139C0-16C4-46B1-83EA-4925AEDF1EF7}"/>
              </a:ext>
            </a:extLst>
          </p:cNvPr>
          <p:cNvSpPr>
            <a:spLocks noGrp="1"/>
          </p:cNvSpPr>
          <p:nvPr>
            <p:ph type="dt" sz="half" idx="10"/>
          </p:nvPr>
        </p:nvSpPr>
        <p:spPr/>
        <p:txBody>
          <a:bodyPr/>
          <a:lstStyle/>
          <a:p>
            <a:fld id="{E64F5EE6-9EE1-4185-B480-BE242E563F7D}" type="datetimeFigureOut">
              <a:rPr lang="en-US" smtClean="0"/>
              <a:t>5/23/2019</a:t>
            </a:fld>
            <a:endParaRPr lang="en-US"/>
          </a:p>
        </p:txBody>
      </p:sp>
      <p:sp>
        <p:nvSpPr>
          <p:cNvPr id="6" name="Footer Placeholder 5">
            <a:extLst>
              <a:ext uri="{FF2B5EF4-FFF2-40B4-BE49-F238E27FC236}">
                <a16:creationId xmlns:a16="http://schemas.microsoft.com/office/drawing/2014/main" id="{7B952E47-3E5E-485C-9154-2F87698CAA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0444F7-2121-436B-8360-A349F8C945F5}"/>
              </a:ext>
            </a:extLst>
          </p:cNvPr>
          <p:cNvSpPr>
            <a:spLocks noGrp="1"/>
          </p:cNvSpPr>
          <p:nvPr>
            <p:ph type="sldNum" sz="quarter" idx="12"/>
          </p:nvPr>
        </p:nvSpPr>
        <p:spPr/>
        <p:txBody>
          <a:bodyPr/>
          <a:lstStyle/>
          <a:p>
            <a:fld id="{1431D322-E420-40AD-B823-5A893667A2FE}" type="slidenum">
              <a:rPr lang="en-US" smtClean="0"/>
              <a:t>‹#›</a:t>
            </a:fld>
            <a:endParaRPr lang="en-US"/>
          </a:p>
        </p:txBody>
      </p:sp>
    </p:spTree>
    <p:extLst>
      <p:ext uri="{BB962C8B-B14F-4D97-AF65-F5344CB8AC3E}">
        <p14:creationId xmlns:p14="http://schemas.microsoft.com/office/powerpoint/2010/main" val="1883639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9E2FC-6F16-4310-99F9-7E5AF82C56D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1E7571-6A28-4C91-A719-DB5CB06611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788F298-9B51-4CA9-8CCA-A975D347078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570B30-7BC9-4297-8903-E27C487344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1D34198-25DC-4D43-9EB1-08B0EA08981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DB332E-85E2-4503-AA0D-206B4B58CEA5}"/>
              </a:ext>
            </a:extLst>
          </p:cNvPr>
          <p:cNvSpPr>
            <a:spLocks noGrp="1"/>
          </p:cNvSpPr>
          <p:nvPr>
            <p:ph type="dt" sz="half" idx="10"/>
          </p:nvPr>
        </p:nvSpPr>
        <p:spPr/>
        <p:txBody>
          <a:bodyPr/>
          <a:lstStyle/>
          <a:p>
            <a:fld id="{E64F5EE6-9EE1-4185-B480-BE242E563F7D}" type="datetimeFigureOut">
              <a:rPr lang="en-US" smtClean="0"/>
              <a:t>5/23/2019</a:t>
            </a:fld>
            <a:endParaRPr lang="en-US"/>
          </a:p>
        </p:txBody>
      </p:sp>
      <p:sp>
        <p:nvSpPr>
          <p:cNvPr id="8" name="Footer Placeholder 7">
            <a:extLst>
              <a:ext uri="{FF2B5EF4-FFF2-40B4-BE49-F238E27FC236}">
                <a16:creationId xmlns:a16="http://schemas.microsoft.com/office/drawing/2014/main" id="{5B4E5390-2B0A-4F47-9B50-823FA7153F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FB2C7D0-B953-4C6A-B940-A75586C19D95}"/>
              </a:ext>
            </a:extLst>
          </p:cNvPr>
          <p:cNvSpPr>
            <a:spLocks noGrp="1"/>
          </p:cNvSpPr>
          <p:nvPr>
            <p:ph type="sldNum" sz="quarter" idx="12"/>
          </p:nvPr>
        </p:nvSpPr>
        <p:spPr/>
        <p:txBody>
          <a:bodyPr/>
          <a:lstStyle/>
          <a:p>
            <a:fld id="{1431D322-E420-40AD-B823-5A893667A2FE}" type="slidenum">
              <a:rPr lang="en-US" smtClean="0"/>
              <a:t>‹#›</a:t>
            </a:fld>
            <a:endParaRPr lang="en-US"/>
          </a:p>
        </p:txBody>
      </p:sp>
    </p:spTree>
    <p:extLst>
      <p:ext uri="{BB962C8B-B14F-4D97-AF65-F5344CB8AC3E}">
        <p14:creationId xmlns:p14="http://schemas.microsoft.com/office/powerpoint/2010/main" val="31632072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C1FA5-3624-42E9-AB70-CC6B2ACB03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8C650E-8615-46ED-AF51-117BDE64D4B5}"/>
              </a:ext>
            </a:extLst>
          </p:cNvPr>
          <p:cNvSpPr>
            <a:spLocks noGrp="1"/>
          </p:cNvSpPr>
          <p:nvPr>
            <p:ph type="dt" sz="half" idx="10"/>
          </p:nvPr>
        </p:nvSpPr>
        <p:spPr/>
        <p:txBody>
          <a:bodyPr/>
          <a:lstStyle/>
          <a:p>
            <a:fld id="{E64F5EE6-9EE1-4185-B480-BE242E563F7D}" type="datetimeFigureOut">
              <a:rPr lang="en-US" smtClean="0"/>
              <a:t>5/23/2019</a:t>
            </a:fld>
            <a:endParaRPr lang="en-US"/>
          </a:p>
        </p:txBody>
      </p:sp>
      <p:sp>
        <p:nvSpPr>
          <p:cNvPr id="4" name="Footer Placeholder 3">
            <a:extLst>
              <a:ext uri="{FF2B5EF4-FFF2-40B4-BE49-F238E27FC236}">
                <a16:creationId xmlns:a16="http://schemas.microsoft.com/office/drawing/2014/main" id="{FE397A37-0467-4D10-8849-49C716A4994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191D16A-3F9A-4A1E-9587-2D0AA4D12405}"/>
              </a:ext>
            </a:extLst>
          </p:cNvPr>
          <p:cNvSpPr>
            <a:spLocks noGrp="1"/>
          </p:cNvSpPr>
          <p:nvPr>
            <p:ph type="sldNum" sz="quarter" idx="12"/>
          </p:nvPr>
        </p:nvSpPr>
        <p:spPr/>
        <p:txBody>
          <a:bodyPr/>
          <a:lstStyle/>
          <a:p>
            <a:fld id="{1431D322-E420-40AD-B823-5A893667A2FE}" type="slidenum">
              <a:rPr lang="en-US" smtClean="0"/>
              <a:t>‹#›</a:t>
            </a:fld>
            <a:endParaRPr lang="en-US"/>
          </a:p>
        </p:txBody>
      </p:sp>
    </p:spTree>
    <p:extLst>
      <p:ext uri="{BB962C8B-B14F-4D97-AF65-F5344CB8AC3E}">
        <p14:creationId xmlns:p14="http://schemas.microsoft.com/office/powerpoint/2010/main" val="114298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FCF363-5BA1-4BCE-BB74-F5C92CA2D1C8}"/>
              </a:ext>
            </a:extLst>
          </p:cNvPr>
          <p:cNvSpPr>
            <a:spLocks noGrp="1"/>
          </p:cNvSpPr>
          <p:nvPr>
            <p:ph type="dt" sz="half" idx="10"/>
          </p:nvPr>
        </p:nvSpPr>
        <p:spPr/>
        <p:txBody>
          <a:bodyPr/>
          <a:lstStyle/>
          <a:p>
            <a:fld id="{E64F5EE6-9EE1-4185-B480-BE242E563F7D}" type="datetimeFigureOut">
              <a:rPr lang="en-US" smtClean="0"/>
              <a:t>5/23/2019</a:t>
            </a:fld>
            <a:endParaRPr lang="en-US"/>
          </a:p>
        </p:txBody>
      </p:sp>
      <p:sp>
        <p:nvSpPr>
          <p:cNvPr id="3" name="Footer Placeholder 2">
            <a:extLst>
              <a:ext uri="{FF2B5EF4-FFF2-40B4-BE49-F238E27FC236}">
                <a16:creationId xmlns:a16="http://schemas.microsoft.com/office/drawing/2014/main" id="{EA197B9A-03A0-4D61-A344-A6B53F0F0E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D7FF1AA-AF28-406D-B9FE-4610B6A896DF}"/>
              </a:ext>
            </a:extLst>
          </p:cNvPr>
          <p:cNvSpPr>
            <a:spLocks noGrp="1"/>
          </p:cNvSpPr>
          <p:nvPr>
            <p:ph type="sldNum" sz="quarter" idx="12"/>
          </p:nvPr>
        </p:nvSpPr>
        <p:spPr/>
        <p:txBody>
          <a:bodyPr/>
          <a:lstStyle/>
          <a:p>
            <a:fld id="{1431D322-E420-40AD-B823-5A893667A2FE}" type="slidenum">
              <a:rPr lang="en-US" smtClean="0"/>
              <a:t>‹#›</a:t>
            </a:fld>
            <a:endParaRPr lang="en-US"/>
          </a:p>
        </p:txBody>
      </p:sp>
    </p:spTree>
    <p:extLst>
      <p:ext uri="{BB962C8B-B14F-4D97-AF65-F5344CB8AC3E}">
        <p14:creationId xmlns:p14="http://schemas.microsoft.com/office/powerpoint/2010/main" val="3205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B5C80-2C72-4DDE-95FD-59B69363EC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68BC93F-855C-4019-AD6F-56E308B121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2CA837-9B1E-4185-9A03-7785EE29D4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1087447-96C4-4B74-A2D3-1BFDC1362B54}"/>
              </a:ext>
            </a:extLst>
          </p:cNvPr>
          <p:cNvSpPr>
            <a:spLocks noGrp="1"/>
          </p:cNvSpPr>
          <p:nvPr>
            <p:ph type="dt" sz="half" idx="10"/>
          </p:nvPr>
        </p:nvSpPr>
        <p:spPr/>
        <p:txBody>
          <a:bodyPr/>
          <a:lstStyle/>
          <a:p>
            <a:fld id="{E64F5EE6-9EE1-4185-B480-BE242E563F7D}" type="datetimeFigureOut">
              <a:rPr lang="en-US" smtClean="0"/>
              <a:t>5/23/2019</a:t>
            </a:fld>
            <a:endParaRPr lang="en-US"/>
          </a:p>
        </p:txBody>
      </p:sp>
      <p:sp>
        <p:nvSpPr>
          <p:cNvPr id="6" name="Footer Placeholder 5">
            <a:extLst>
              <a:ext uri="{FF2B5EF4-FFF2-40B4-BE49-F238E27FC236}">
                <a16:creationId xmlns:a16="http://schemas.microsoft.com/office/drawing/2014/main" id="{4C3591BD-10AA-44CA-86A2-62F8F41152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6CEF84-69ED-4398-9A2E-A5AA641AB3F4}"/>
              </a:ext>
            </a:extLst>
          </p:cNvPr>
          <p:cNvSpPr>
            <a:spLocks noGrp="1"/>
          </p:cNvSpPr>
          <p:nvPr>
            <p:ph type="sldNum" sz="quarter" idx="12"/>
          </p:nvPr>
        </p:nvSpPr>
        <p:spPr/>
        <p:txBody>
          <a:bodyPr/>
          <a:lstStyle/>
          <a:p>
            <a:fld id="{1431D322-E420-40AD-B823-5A893667A2FE}" type="slidenum">
              <a:rPr lang="en-US" smtClean="0"/>
              <a:t>‹#›</a:t>
            </a:fld>
            <a:endParaRPr lang="en-US"/>
          </a:p>
        </p:txBody>
      </p:sp>
    </p:spTree>
    <p:extLst>
      <p:ext uri="{BB962C8B-B14F-4D97-AF65-F5344CB8AC3E}">
        <p14:creationId xmlns:p14="http://schemas.microsoft.com/office/powerpoint/2010/main" val="3611317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FDA72-45CB-45A8-B5A9-D6F1CA1A02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08C8AB-B76D-44BA-88E2-2A1368BBDB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3E1A1F-AC30-43FB-92CE-06727182A5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85EC6A0-8700-4B62-AAFC-17D2E1731522}"/>
              </a:ext>
            </a:extLst>
          </p:cNvPr>
          <p:cNvSpPr>
            <a:spLocks noGrp="1"/>
          </p:cNvSpPr>
          <p:nvPr>
            <p:ph type="dt" sz="half" idx="10"/>
          </p:nvPr>
        </p:nvSpPr>
        <p:spPr/>
        <p:txBody>
          <a:bodyPr/>
          <a:lstStyle/>
          <a:p>
            <a:fld id="{E64F5EE6-9EE1-4185-B480-BE242E563F7D}" type="datetimeFigureOut">
              <a:rPr lang="en-US" smtClean="0"/>
              <a:t>5/23/2019</a:t>
            </a:fld>
            <a:endParaRPr lang="en-US"/>
          </a:p>
        </p:txBody>
      </p:sp>
      <p:sp>
        <p:nvSpPr>
          <p:cNvPr id="6" name="Footer Placeholder 5">
            <a:extLst>
              <a:ext uri="{FF2B5EF4-FFF2-40B4-BE49-F238E27FC236}">
                <a16:creationId xmlns:a16="http://schemas.microsoft.com/office/drawing/2014/main" id="{930845B6-F5D4-43AF-9846-3D9D4705A2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ABD57E-F1DB-4345-9D04-B9ACEA72FD64}"/>
              </a:ext>
            </a:extLst>
          </p:cNvPr>
          <p:cNvSpPr>
            <a:spLocks noGrp="1"/>
          </p:cNvSpPr>
          <p:nvPr>
            <p:ph type="sldNum" sz="quarter" idx="12"/>
          </p:nvPr>
        </p:nvSpPr>
        <p:spPr/>
        <p:txBody>
          <a:bodyPr/>
          <a:lstStyle/>
          <a:p>
            <a:fld id="{1431D322-E420-40AD-B823-5A893667A2FE}" type="slidenum">
              <a:rPr lang="en-US" smtClean="0"/>
              <a:t>‹#›</a:t>
            </a:fld>
            <a:endParaRPr lang="en-US"/>
          </a:p>
        </p:txBody>
      </p:sp>
    </p:spTree>
    <p:extLst>
      <p:ext uri="{BB962C8B-B14F-4D97-AF65-F5344CB8AC3E}">
        <p14:creationId xmlns:p14="http://schemas.microsoft.com/office/powerpoint/2010/main" val="25741824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AA64DC-E9FD-4E33-9C58-C5529D2430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98B3C6-A91B-4D65-92FE-077C234D13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6AB339-8B84-444F-90B8-FD9143EABC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4F5EE6-9EE1-4185-B480-BE242E563F7D}" type="datetimeFigureOut">
              <a:rPr lang="en-US" smtClean="0"/>
              <a:t>5/23/2019</a:t>
            </a:fld>
            <a:endParaRPr lang="en-US"/>
          </a:p>
        </p:txBody>
      </p:sp>
      <p:sp>
        <p:nvSpPr>
          <p:cNvPr id="5" name="Footer Placeholder 4">
            <a:extLst>
              <a:ext uri="{FF2B5EF4-FFF2-40B4-BE49-F238E27FC236}">
                <a16:creationId xmlns:a16="http://schemas.microsoft.com/office/drawing/2014/main" id="{52FB84EE-D010-4D44-8616-BF1ADB5E32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8B84F22-EC75-4865-8332-72A4E78C79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31D322-E420-40AD-B823-5A893667A2FE}" type="slidenum">
              <a:rPr lang="en-US" smtClean="0"/>
              <a:t>‹#›</a:t>
            </a:fld>
            <a:endParaRPr lang="en-US"/>
          </a:p>
        </p:txBody>
      </p:sp>
    </p:spTree>
    <p:extLst>
      <p:ext uri="{BB962C8B-B14F-4D97-AF65-F5344CB8AC3E}">
        <p14:creationId xmlns:p14="http://schemas.microsoft.com/office/powerpoint/2010/main" val="18339005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6.png"/></Relationships>
</file>

<file path=ppt/slides/_rels/slide1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png"/></Relationships>
</file>

<file path=ppt/slides/_rels/slide13.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14.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image" Target="../media/image78.png"/></Relationships>
</file>

<file path=ppt/slides/_rels/slide15.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91.png"/></Relationships>
</file>

<file path=ppt/slides/_rels/slide17.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8.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9.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21.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15.png"/><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2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 Id="rId5" Type="http://schemas.openxmlformats.org/officeDocument/2006/relationships/image" Target="../media/image124.png"/><Relationship Id="rId4" Type="http://schemas.openxmlformats.org/officeDocument/2006/relationships/image" Target="../media/image123.png"/></Relationships>
</file>

<file path=ppt/slides/_rels/slide2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24.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2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6383" y="82697"/>
            <a:ext cx="11038114" cy="584775"/>
          </a:xfrm>
          <a:prstGeom prst="rect">
            <a:avLst/>
          </a:prstGeom>
          <a:noFill/>
        </p:spPr>
        <p:txBody>
          <a:bodyPr wrap="square" rtlCol="0">
            <a:spAutoFit/>
          </a:bodyPr>
          <a:lstStyle/>
          <a:p>
            <a:pPr algn="ctr"/>
            <a:r>
              <a:rPr lang="en-US" sz="3200" dirty="0"/>
              <a:t>Algorithmic Toolbox</a:t>
            </a:r>
            <a:endParaRPr lang="tr-TR" sz="3200" dirty="0"/>
          </a:p>
        </p:txBody>
      </p:sp>
      <p:sp>
        <p:nvSpPr>
          <p:cNvPr id="4" name="TextBox 3"/>
          <p:cNvSpPr txBox="1"/>
          <p:nvPr/>
        </p:nvSpPr>
        <p:spPr>
          <a:xfrm>
            <a:off x="279323" y="1218618"/>
            <a:ext cx="7976947" cy="2308324"/>
          </a:xfrm>
          <a:prstGeom prst="rect">
            <a:avLst/>
          </a:prstGeom>
          <a:noFill/>
        </p:spPr>
        <p:txBody>
          <a:bodyPr wrap="square" rtlCol="0">
            <a:spAutoFit/>
          </a:bodyPr>
          <a:lstStyle/>
          <a:p>
            <a:pPr marL="285750" indent="-285750">
              <a:buFont typeface="Arial" panose="020B0604020202020204" pitchFamily="34" charset="0"/>
              <a:buChar char="•"/>
            </a:pPr>
            <a:r>
              <a:rPr lang="en-US" dirty="0"/>
              <a:t>Stress testing:</a:t>
            </a:r>
          </a:p>
          <a:p>
            <a:pPr marL="285750" indent="-285750">
              <a:buFont typeface="Wingdings" panose="05000000000000000000" pitchFamily="2" charset="2"/>
              <a:buChar char="Ø"/>
            </a:pPr>
            <a:r>
              <a:rPr lang="en-US" dirty="0"/>
              <a:t>Your implementation of an algorithm</a:t>
            </a:r>
          </a:p>
          <a:p>
            <a:pPr marL="285750" indent="-285750">
              <a:buFont typeface="Wingdings" panose="05000000000000000000" pitchFamily="2" charset="2"/>
              <a:buChar char="Ø"/>
            </a:pPr>
            <a:r>
              <a:rPr lang="en-US" dirty="0"/>
              <a:t>An alternative, trivial and slow, but correct implementation of an algorithm for the same problem</a:t>
            </a:r>
          </a:p>
          <a:p>
            <a:pPr marL="285750" indent="-285750">
              <a:buFont typeface="Wingdings" panose="05000000000000000000" pitchFamily="2" charset="2"/>
              <a:buChar char="Ø"/>
            </a:pPr>
            <a:r>
              <a:rPr lang="en-US" dirty="0"/>
              <a:t>A random test generator</a:t>
            </a:r>
          </a:p>
          <a:p>
            <a:pPr marL="285750" indent="-285750">
              <a:buFont typeface="Wingdings" panose="05000000000000000000" pitchFamily="2" charset="2"/>
              <a:buChar char="Ø"/>
            </a:pPr>
            <a:r>
              <a:rPr lang="en-US" dirty="0"/>
              <a:t>An infinite loop in which a new test is generated and fed into both implementations to compare the results. If their results differ, the test and both answers are output, and the program stops, otherwise the loop repeats.</a:t>
            </a:r>
          </a:p>
        </p:txBody>
      </p:sp>
      <p:sp>
        <p:nvSpPr>
          <p:cNvPr id="5" name="TextBox 4">
            <a:extLst>
              <a:ext uri="{FF2B5EF4-FFF2-40B4-BE49-F238E27FC236}">
                <a16:creationId xmlns:a16="http://schemas.microsoft.com/office/drawing/2014/main" id="{A853F865-00DB-403E-8052-DF0426A4924A}"/>
              </a:ext>
            </a:extLst>
          </p:cNvPr>
          <p:cNvSpPr txBox="1"/>
          <p:nvPr/>
        </p:nvSpPr>
        <p:spPr>
          <a:xfrm>
            <a:off x="279323" y="758379"/>
            <a:ext cx="11245174" cy="461665"/>
          </a:xfrm>
          <a:prstGeom prst="rect">
            <a:avLst/>
          </a:prstGeom>
          <a:noFill/>
        </p:spPr>
        <p:txBody>
          <a:bodyPr wrap="square" rtlCol="0">
            <a:spAutoFit/>
          </a:bodyPr>
          <a:lstStyle/>
          <a:p>
            <a:r>
              <a:rPr lang="en-US" altLang="zh-CN" sz="2400" u="sng" dirty="0"/>
              <a:t>Week 1 Programming Challenges</a:t>
            </a:r>
            <a:endParaRPr lang="en-US" sz="2400" u="sng" dirty="0"/>
          </a:p>
        </p:txBody>
      </p:sp>
      <p:pic>
        <p:nvPicPr>
          <p:cNvPr id="3" name="Picture 2">
            <a:extLst>
              <a:ext uri="{FF2B5EF4-FFF2-40B4-BE49-F238E27FC236}">
                <a16:creationId xmlns:a16="http://schemas.microsoft.com/office/drawing/2014/main" id="{9422DC03-F981-4319-BFA9-64003EC5214D}"/>
              </a:ext>
            </a:extLst>
          </p:cNvPr>
          <p:cNvPicPr>
            <a:picLocks noChangeAspect="1"/>
          </p:cNvPicPr>
          <p:nvPr/>
        </p:nvPicPr>
        <p:blipFill>
          <a:blip r:embed="rId3"/>
          <a:stretch>
            <a:fillRect/>
          </a:stretch>
        </p:blipFill>
        <p:spPr>
          <a:xfrm>
            <a:off x="8090007" y="1229554"/>
            <a:ext cx="4068474" cy="3205464"/>
          </a:xfrm>
          <a:prstGeom prst="rect">
            <a:avLst/>
          </a:prstGeom>
        </p:spPr>
      </p:pic>
      <p:sp>
        <p:nvSpPr>
          <p:cNvPr id="6" name="TextBox 5">
            <a:extLst>
              <a:ext uri="{FF2B5EF4-FFF2-40B4-BE49-F238E27FC236}">
                <a16:creationId xmlns:a16="http://schemas.microsoft.com/office/drawing/2014/main" id="{7B291315-7E97-4489-A454-63D17D796BD1}"/>
              </a:ext>
            </a:extLst>
          </p:cNvPr>
          <p:cNvSpPr txBox="1"/>
          <p:nvPr/>
        </p:nvSpPr>
        <p:spPr>
          <a:xfrm>
            <a:off x="279323" y="3547928"/>
            <a:ext cx="11245174" cy="461665"/>
          </a:xfrm>
          <a:prstGeom prst="rect">
            <a:avLst/>
          </a:prstGeom>
          <a:noFill/>
        </p:spPr>
        <p:txBody>
          <a:bodyPr wrap="square" rtlCol="0">
            <a:spAutoFit/>
          </a:bodyPr>
          <a:lstStyle/>
          <a:p>
            <a:r>
              <a:rPr lang="en-US" altLang="zh-CN" sz="2400" u="sng" dirty="0"/>
              <a:t>Week 2 Algorithmic Warm-up</a:t>
            </a:r>
            <a:endParaRPr lang="en-US" sz="2400" u="sng" dirty="0"/>
          </a:p>
        </p:txBody>
      </p:sp>
      <p:sp>
        <p:nvSpPr>
          <p:cNvPr id="7" name="TextBox 6">
            <a:extLst>
              <a:ext uri="{FF2B5EF4-FFF2-40B4-BE49-F238E27FC236}">
                <a16:creationId xmlns:a16="http://schemas.microsoft.com/office/drawing/2014/main" id="{6BDA9752-3DFF-4A12-82E9-220C6B927113}"/>
              </a:ext>
            </a:extLst>
          </p:cNvPr>
          <p:cNvSpPr txBox="1"/>
          <p:nvPr/>
        </p:nvSpPr>
        <p:spPr>
          <a:xfrm>
            <a:off x="279322" y="4053298"/>
            <a:ext cx="7976947" cy="646331"/>
          </a:xfrm>
          <a:prstGeom prst="rect">
            <a:avLst/>
          </a:prstGeom>
          <a:noFill/>
        </p:spPr>
        <p:txBody>
          <a:bodyPr wrap="square" rtlCol="0">
            <a:spAutoFit/>
          </a:bodyPr>
          <a:lstStyle/>
          <a:p>
            <a:pPr marL="285750" indent="-285750">
              <a:buFont typeface="Arial" panose="020B0604020202020204" pitchFamily="34" charset="0"/>
              <a:buChar char="•"/>
            </a:pPr>
            <a:r>
              <a:rPr lang="en-US" dirty="0"/>
              <a:t>Fibonacci Numbers:</a:t>
            </a:r>
          </a:p>
          <a:p>
            <a:pPr marL="285750" indent="-285750">
              <a:buFont typeface="Wingdings" panose="05000000000000000000" pitchFamily="2" charset="2"/>
              <a:buChar char="Ø"/>
            </a:pPr>
            <a:r>
              <a:rPr lang="en-US" dirty="0"/>
              <a:t>Problem Overview</a:t>
            </a:r>
          </a:p>
        </p:txBody>
      </p:sp>
      <p:pic>
        <p:nvPicPr>
          <p:cNvPr id="8" name="Picture 7">
            <a:extLst>
              <a:ext uri="{FF2B5EF4-FFF2-40B4-BE49-F238E27FC236}">
                <a16:creationId xmlns:a16="http://schemas.microsoft.com/office/drawing/2014/main" id="{77BC9C86-E50B-4335-A63B-A4970F17BEA7}"/>
              </a:ext>
            </a:extLst>
          </p:cNvPr>
          <p:cNvPicPr>
            <a:picLocks noChangeAspect="1"/>
          </p:cNvPicPr>
          <p:nvPr/>
        </p:nvPicPr>
        <p:blipFill>
          <a:blip r:embed="rId4"/>
          <a:stretch>
            <a:fillRect/>
          </a:stretch>
        </p:blipFill>
        <p:spPr>
          <a:xfrm>
            <a:off x="279320" y="4653943"/>
            <a:ext cx="4624415" cy="2121359"/>
          </a:xfrm>
          <a:prstGeom prst="rect">
            <a:avLst/>
          </a:prstGeom>
        </p:spPr>
      </p:pic>
      <p:pic>
        <p:nvPicPr>
          <p:cNvPr id="12" name="Picture 11">
            <a:extLst>
              <a:ext uri="{FF2B5EF4-FFF2-40B4-BE49-F238E27FC236}">
                <a16:creationId xmlns:a16="http://schemas.microsoft.com/office/drawing/2014/main" id="{DAC10C51-DD5C-49AE-BE5C-81110C0FF610}"/>
              </a:ext>
            </a:extLst>
          </p:cNvPr>
          <p:cNvPicPr>
            <a:picLocks noChangeAspect="1"/>
          </p:cNvPicPr>
          <p:nvPr/>
        </p:nvPicPr>
        <p:blipFill>
          <a:blip r:embed="rId5"/>
          <a:stretch>
            <a:fillRect/>
          </a:stretch>
        </p:blipFill>
        <p:spPr>
          <a:xfrm>
            <a:off x="5117486" y="5717125"/>
            <a:ext cx="6277565" cy="1058177"/>
          </a:xfrm>
          <a:prstGeom prst="rect">
            <a:avLst/>
          </a:prstGeom>
        </p:spPr>
      </p:pic>
    </p:spTree>
    <p:extLst>
      <p:ext uri="{BB962C8B-B14F-4D97-AF65-F5344CB8AC3E}">
        <p14:creationId xmlns:p14="http://schemas.microsoft.com/office/powerpoint/2010/main" val="4174511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1FA49C-BE01-427A-ADCC-66E71F4AC414}"/>
              </a:ext>
            </a:extLst>
          </p:cNvPr>
          <p:cNvSpPr/>
          <p:nvPr/>
        </p:nvSpPr>
        <p:spPr>
          <a:xfrm>
            <a:off x="79889" y="132665"/>
            <a:ext cx="11947160" cy="584775"/>
          </a:xfrm>
          <a:prstGeom prst="rect">
            <a:avLst/>
          </a:prstGeom>
        </p:spPr>
        <p:txBody>
          <a:bodyPr wrap="square">
            <a:spAutoFit/>
          </a:bodyPr>
          <a:lstStyle/>
          <a:p>
            <a:pPr marL="285750" indent="-285750">
              <a:buFont typeface="Wingdings" panose="05000000000000000000" pitchFamily="2" charset="2"/>
              <a:buChar char="Ø"/>
            </a:pPr>
            <a:r>
              <a:rPr lang="en-US" sz="1600" dirty="0">
                <a:sym typeface="Wingdings" panose="05000000000000000000" pitchFamily="2" charset="2"/>
              </a:rPr>
              <a:t>Lower Bound for Comparison Based Sorting: selection sort and merge sort</a:t>
            </a:r>
          </a:p>
          <a:p>
            <a:r>
              <a:rPr lang="en-US" sz="1600" dirty="0">
                <a:sym typeface="Wingdings" panose="05000000000000000000" pitchFamily="2" charset="2"/>
              </a:rPr>
              <a:t>       Any comparison based sorting algorithm performs O(</a:t>
            </a:r>
            <a:r>
              <a:rPr lang="en-US" sz="1600" dirty="0" err="1">
                <a:sym typeface="Wingdings" panose="05000000000000000000" pitchFamily="2" charset="2"/>
              </a:rPr>
              <a:t>nlogn</a:t>
            </a:r>
            <a:r>
              <a:rPr lang="en-US" sz="1600" dirty="0">
                <a:sym typeface="Wingdings" panose="05000000000000000000" pitchFamily="2" charset="2"/>
              </a:rPr>
              <a:t>) in the worst case</a:t>
            </a:r>
          </a:p>
        </p:txBody>
      </p:sp>
      <p:pic>
        <p:nvPicPr>
          <p:cNvPr id="6" name="Picture 5">
            <a:extLst>
              <a:ext uri="{FF2B5EF4-FFF2-40B4-BE49-F238E27FC236}">
                <a16:creationId xmlns:a16="http://schemas.microsoft.com/office/drawing/2014/main" id="{2C38505E-7A57-47BD-B29A-B50C66527214}"/>
              </a:ext>
            </a:extLst>
          </p:cNvPr>
          <p:cNvPicPr>
            <a:picLocks noChangeAspect="1"/>
          </p:cNvPicPr>
          <p:nvPr/>
        </p:nvPicPr>
        <p:blipFill>
          <a:blip r:embed="rId3"/>
          <a:stretch>
            <a:fillRect/>
          </a:stretch>
        </p:blipFill>
        <p:spPr>
          <a:xfrm>
            <a:off x="288664" y="717440"/>
            <a:ext cx="3530301" cy="2731418"/>
          </a:xfrm>
          <a:prstGeom prst="rect">
            <a:avLst/>
          </a:prstGeom>
        </p:spPr>
      </p:pic>
      <p:pic>
        <p:nvPicPr>
          <p:cNvPr id="7" name="Picture 6">
            <a:extLst>
              <a:ext uri="{FF2B5EF4-FFF2-40B4-BE49-F238E27FC236}">
                <a16:creationId xmlns:a16="http://schemas.microsoft.com/office/drawing/2014/main" id="{DC21FE97-9EA7-4CE9-B8B4-7F20DE5CA5E3}"/>
              </a:ext>
            </a:extLst>
          </p:cNvPr>
          <p:cNvPicPr>
            <a:picLocks noChangeAspect="1"/>
          </p:cNvPicPr>
          <p:nvPr/>
        </p:nvPicPr>
        <p:blipFill>
          <a:blip r:embed="rId4"/>
          <a:stretch>
            <a:fillRect/>
          </a:stretch>
        </p:blipFill>
        <p:spPr>
          <a:xfrm>
            <a:off x="4070034" y="721468"/>
            <a:ext cx="3344117" cy="2727390"/>
          </a:xfrm>
          <a:prstGeom prst="rect">
            <a:avLst/>
          </a:prstGeom>
        </p:spPr>
      </p:pic>
      <p:pic>
        <p:nvPicPr>
          <p:cNvPr id="10" name="Picture 9">
            <a:extLst>
              <a:ext uri="{FF2B5EF4-FFF2-40B4-BE49-F238E27FC236}">
                <a16:creationId xmlns:a16="http://schemas.microsoft.com/office/drawing/2014/main" id="{4E8DB735-2EB6-46A7-94B2-56939F75D3DB}"/>
              </a:ext>
            </a:extLst>
          </p:cNvPr>
          <p:cNvPicPr>
            <a:picLocks noChangeAspect="1"/>
          </p:cNvPicPr>
          <p:nvPr/>
        </p:nvPicPr>
        <p:blipFill>
          <a:blip r:embed="rId5"/>
          <a:stretch>
            <a:fillRect/>
          </a:stretch>
        </p:blipFill>
        <p:spPr>
          <a:xfrm>
            <a:off x="7665221" y="717440"/>
            <a:ext cx="3555423" cy="2711560"/>
          </a:xfrm>
          <a:prstGeom prst="rect">
            <a:avLst/>
          </a:prstGeom>
        </p:spPr>
      </p:pic>
      <p:sp>
        <p:nvSpPr>
          <p:cNvPr id="22" name="Rectangle 21">
            <a:extLst>
              <a:ext uri="{FF2B5EF4-FFF2-40B4-BE49-F238E27FC236}">
                <a16:creationId xmlns:a16="http://schemas.microsoft.com/office/drawing/2014/main" id="{8584772F-0E63-4A13-AA93-9F39B602757D}"/>
              </a:ext>
            </a:extLst>
          </p:cNvPr>
          <p:cNvSpPr/>
          <p:nvPr/>
        </p:nvSpPr>
        <p:spPr>
          <a:xfrm>
            <a:off x="122420" y="3448858"/>
            <a:ext cx="11947160" cy="338554"/>
          </a:xfrm>
          <a:prstGeom prst="rect">
            <a:avLst/>
          </a:prstGeom>
        </p:spPr>
        <p:txBody>
          <a:bodyPr wrap="square">
            <a:spAutoFit/>
          </a:bodyPr>
          <a:lstStyle/>
          <a:p>
            <a:pPr marL="285750" indent="-285750">
              <a:buFont typeface="Wingdings" panose="05000000000000000000" pitchFamily="2" charset="2"/>
              <a:buChar char="Ø"/>
            </a:pPr>
            <a:r>
              <a:rPr lang="en-US" sz="1600" dirty="0">
                <a:sym typeface="Wingdings" panose="05000000000000000000" pitchFamily="2" charset="2"/>
              </a:rPr>
              <a:t>Non-comparison based sorting algorithms: sorting small integers using counting sort</a:t>
            </a:r>
          </a:p>
        </p:txBody>
      </p:sp>
      <p:pic>
        <p:nvPicPr>
          <p:cNvPr id="11" name="Picture 10">
            <a:extLst>
              <a:ext uri="{FF2B5EF4-FFF2-40B4-BE49-F238E27FC236}">
                <a16:creationId xmlns:a16="http://schemas.microsoft.com/office/drawing/2014/main" id="{D55E191F-0253-4485-BDBA-60C0A1160FFB}"/>
              </a:ext>
            </a:extLst>
          </p:cNvPr>
          <p:cNvPicPr>
            <a:picLocks noChangeAspect="1"/>
          </p:cNvPicPr>
          <p:nvPr/>
        </p:nvPicPr>
        <p:blipFill>
          <a:blip r:embed="rId6"/>
          <a:stretch>
            <a:fillRect/>
          </a:stretch>
        </p:blipFill>
        <p:spPr>
          <a:xfrm>
            <a:off x="288664" y="3787412"/>
            <a:ext cx="3781370" cy="2975432"/>
          </a:xfrm>
          <a:prstGeom prst="rect">
            <a:avLst/>
          </a:prstGeom>
        </p:spPr>
      </p:pic>
      <p:pic>
        <p:nvPicPr>
          <p:cNvPr id="12" name="Picture 11">
            <a:extLst>
              <a:ext uri="{FF2B5EF4-FFF2-40B4-BE49-F238E27FC236}">
                <a16:creationId xmlns:a16="http://schemas.microsoft.com/office/drawing/2014/main" id="{896353BB-631C-49AD-9012-BA68004FF02A}"/>
              </a:ext>
            </a:extLst>
          </p:cNvPr>
          <p:cNvPicPr>
            <a:picLocks noChangeAspect="1"/>
          </p:cNvPicPr>
          <p:nvPr/>
        </p:nvPicPr>
        <p:blipFill>
          <a:blip r:embed="rId7"/>
          <a:stretch>
            <a:fillRect/>
          </a:stretch>
        </p:blipFill>
        <p:spPr>
          <a:xfrm>
            <a:off x="4162784" y="3807270"/>
            <a:ext cx="3843084" cy="2955574"/>
          </a:xfrm>
          <a:prstGeom prst="rect">
            <a:avLst/>
          </a:prstGeom>
        </p:spPr>
      </p:pic>
      <p:pic>
        <p:nvPicPr>
          <p:cNvPr id="13" name="Picture 12">
            <a:extLst>
              <a:ext uri="{FF2B5EF4-FFF2-40B4-BE49-F238E27FC236}">
                <a16:creationId xmlns:a16="http://schemas.microsoft.com/office/drawing/2014/main" id="{33797FC8-1F16-434C-9FEA-28F903C70758}"/>
              </a:ext>
            </a:extLst>
          </p:cNvPr>
          <p:cNvPicPr>
            <a:picLocks noChangeAspect="1"/>
          </p:cNvPicPr>
          <p:nvPr/>
        </p:nvPicPr>
        <p:blipFill>
          <a:blip r:embed="rId8"/>
          <a:stretch>
            <a:fillRect/>
          </a:stretch>
        </p:blipFill>
        <p:spPr>
          <a:xfrm>
            <a:off x="8098618" y="3787412"/>
            <a:ext cx="4056339" cy="2306120"/>
          </a:xfrm>
          <a:prstGeom prst="rect">
            <a:avLst/>
          </a:prstGeom>
        </p:spPr>
      </p:pic>
    </p:spTree>
    <p:extLst>
      <p:ext uri="{BB962C8B-B14F-4D97-AF65-F5344CB8AC3E}">
        <p14:creationId xmlns:p14="http://schemas.microsoft.com/office/powerpoint/2010/main" val="925938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F53390E-4361-4609-B0F9-BB99A6FF0CDA}"/>
              </a:ext>
            </a:extLst>
          </p:cNvPr>
          <p:cNvSpPr txBox="1"/>
          <p:nvPr/>
        </p:nvSpPr>
        <p:spPr>
          <a:xfrm>
            <a:off x="79890" y="105715"/>
            <a:ext cx="11594991" cy="369332"/>
          </a:xfrm>
          <a:prstGeom prst="rect">
            <a:avLst/>
          </a:prstGeom>
          <a:noFill/>
        </p:spPr>
        <p:txBody>
          <a:bodyPr wrap="square" rtlCol="0">
            <a:spAutoFit/>
          </a:bodyPr>
          <a:lstStyle/>
          <a:p>
            <a:pPr marL="285750" indent="-285750">
              <a:buFont typeface="Arial" panose="020B0604020202020204" pitchFamily="34" charset="0"/>
              <a:buChar char="•"/>
            </a:pPr>
            <a:r>
              <a:rPr lang="en-US" dirty="0"/>
              <a:t>Quick Sort:</a:t>
            </a:r>
            <a:endParaRPr lang="en-US" dirty="0">
              <a:sym typeface="Wingdings" panose="05000000000000000000" pitchFamily="2" charset="2"/>
            </a:endParaRPr>
          </a:p>
        </p:txBody>
      </p:sp>
      <p:pic>
        <p:nvPicPr>
          <p:cNvPr id="6" name="Picture 5">
            <a:extLst>
              <a:ext uri="{FF2B5EF4-FFF2-40B4-BE49-F238E27FC236}">
                <a16:creationId xmlns:a16="http://schemas.microsoft.com/office/drawing/2014/main" id="{F90ADCC7-E33F-4300-A6BB-A5834C4CD782}"/>
              </a:ext>
            </a:extLst>
          </p:cNvPr>
          <p:cNvPicPr>
            <a:picLocks noChangeAspect="1"/>
          </p:cNvPicPr>
          <p:nvPr/>
        </p:nvPicPr>
        <p:blipFill>
          <a:blip r:embed="rId3"/>
          <a:stretch>
            <a:fillRect/>
          </a:stretch>
        </p:blipFill>
        <p:spPr>
          <a:xfrm>
            <a:off x="172122" y="475047"/>
            <a:ext cx="3797450" cy="2713647"/>
          </a:xfrm>
          <a:prstGeom prst="rect">
            <a:avLst/>
          </a:prstGeom>
        </p:spPr>
      </p:pic>
      <p:pic>
        <p:nvPicPr>
          <p:cNvPr id="7" name="Picture 6">
            <a:extLst>
              <a:ext uri="{FF2B5EF4-FFF2-40B4-BE49-F238E27FC236}">
                <a16:creationId xmlns:a16="http://schemas.microsoft.com/office/drawing/2014/main" id="{DC2333BA-F543-4271-9347-D51CD448C0B1}"/>
              </a:ext>
            </a:extLst>
          </p:cNvPr>
          <p:cNvPicPr>
            <a:picLocks noChangeAspect="1"/>
          </p:cNvPicPr>
          <p:nvPr/>
        </p:nvPicPr>
        <p:blipFill rotWithShape="1">
          <a:blip r:embed="rId4"/>
          <a:srcRect r="12827"/>
          <a:stretch/>
        </p:blipFill>
        <p:spPr>
          <a:xfrm>
            <a:off x="4186954" y="475046"/>
            <a:ext cx="4287875" cy="2713647"/>
          </a:xfrm>
          <a:prstGeom prst="rect">
            <a:avLst/>
          </a:prstGeom>
        </p:spPr>
      </p:pic>
      <p:pic>
        <p:nvPicPr>
          <p:cNvPr id="10" name="Picture 9">
            <a:extLst>
              <a:ext uri="{FF2B5EF4-FFF2-40B4-BE49-F238E27FC236}">
                <a16:creationId xmlns:a16="http://schemas.microsoft.com/office/drawing/2014/main" id="{D5E528B0-BF58-4E03-A760-3C879F207594}"/>
              </a:ext>
            </a:extLst>
          </p:cNvPr>
          <p:cNvPicPr>
            <a:picLocks noChangeAspect="1"/>
          </p:cNvPicPr>
          <p:nvPr/>
        </p:nvPicPr>
        <p:blipFill>
          <a:blip r:embed="rId5"/>
          <a:stretch>
            <a:fillRect/>
          </a:stretch>
        </p:blipFill>
        <p:spPr>
          <a:xfrm>
            <a:off x="8592323" y="475047"/>
            <a:ext cx="3427555" cy="2713646"/>
          </a:xfrm>
          <a:prstGeom prst="rect">
            <a:avLst/>
          </a:prstGeom>
        </p:spPr>
      </p:pic>
      <p:sp>
        <p:nvSpPr>
          <p:cNvPr id="22" name="Rectangle 21">
            <a:extLst>
              <a:ext uri="{FF2B5EF4-FFF2-40B4-BE49-F238E27FC236}">
                <a16:creationId xmlns:a16="http://schemas.microsoft.com/office/drawing/2014/main" id="{0E0DE26A-DF89-48BB-805C-5630ABE0AF39}"/>
              </a:ext>
            </a:extLst>
          </p:cNvPr>
          <p:cNvSpPr/>
          <p:nvPr/>
        </p:nvSpPr>
        <p:spPr>
          <a:xfrm>
            <a:off x="72718" y="3277210"/>
            <a:ext cx="2573664" cy="345568"/>
          </a:xfrm>
          <a:prstGeom prst="rect">
            <a:avLst/>
          </a:prstGeom>
        </p:spPr>
        <p:txBody>
          <a:bodyPr wrap="square">
            <a:spAutoFit/>
          </a:bodyPr>
          <a:lstStyle/>
          <a:p>
            <a:pPr marL="285750" indent="-285750">
              <a:buFont typeface="Wingdings" panose="05000000000000000000" pitchFamily="2" charset="2"/>
              <a:buChar char="Ø"/>
            </a:pPr>
            <a:r>
              <a:rPr lang="en-US" sz="1600" dirty="0">
                <a:sym typeface="Wingdings" panose="05000000000000000000" pitchFamily="2" charset="2"/>
              </a:rPr>
              <a:t>Random pivot:</a:t>
            </a:r>
          </a:p>
        </p:txBody>
      </p:sp>
      <p:pic>
        <p:nvPicPr>
          <p:cNvPr id="11" name="Picture 10">
            <a:extLst>
              <a:ext uri="{FF2B5EF4-FFF2-40B4-BE49-F238E27FC236}">
                <a16:creationId xmlns:a16="http://schemas.microsoft.com/office/drawing/2014/main" id="{5ABAA616-C41D-4624-BEBC-F3DA56E1D1F1}"/>
              </a:ext>
            </a:extLst>
          </p:cNvPr>
          <p:cNvPicPr>
            <a:picLocks noChangeAspect="1"/>
          </p:cNvPicPr>
          <p:nvPr/>
        </p:nvPicPr>
        <p:blipFill>
          <a:blip r:embed="rId6"/>
          <a:stretch>
            <a:fillRect/>
          </a:stretch>
        </p:blipFill>
        <p:spPr>
          <a:xfrm>
            <a:off x="172122" y="3704282"/>
            <a:ext cx="3797450" cy="2734164"/>
          </a:xfrm>
          <a:prstGeom prst="rect">
            <a:avLst/>
          </a:prstGeom>
        </p:spPr>
      </p:pic>
      <p:pic>
        <p:nvPicPr>
          <p:cNvPr id="12" name="Picture 11">
            <a:extLst>
              <a:ext uri="{FF2B5EF4-FFF2-40B4-BE49-F238E27FC236}">
                <a16:creationId xmlns:a16="http://schemas.microsoft.com/office/drawing/2014/main" id="{DC641042-0236-4FE6-B5AE-E8E200F553DC}"/>
              </a:ext>
            </a:extLst>
          </p:cNvPr>
          <p:cNvPicPr>
            <a:picLocks noChangeAspect="1"/>
          </p:cNvPicPr>
          <p:nvPr/>
        </p:nvPicPr>
        <p:blipFill>
          <a:blip r:embed="rId7"/>
          <a:stretch>
            <a:fillRect/>
          </a:stretch>
        </p:blipFill>
        <p:spPr>
          <a:xfrm>
            <a:off x="4118823" y="3711294"/>
            <a:ext cx="3707204" cy="2734164"/>
          </a:xfrm>
          <a:prstGeom prst="rect">
            <a:avLst/>
          </a:prstGeom>
        </p:spPr>
      </p:pic>
      <p:pic>
        <p:nvPicPr>
          <p:cNvPr id="13" name="Picture 12">
            <a:extLst>
              <a:ext uri="{FF2B5EF4-FFF2-40B4-BE49-F238E27FC236}">
                <a16:creationId xmlns:a16="http://schemas.microsoft.com/office/drawing/2014/main" id="{2BC9436C-E2F9-48D7-9C83-3CBB38F21056}"/>
              </a:ext>
            </a:extLst>
          </p:cNvPr>
          <p:cNvPicPr>
            <a:picLocks noChangeAspect="1"/>
          </p:cNvPicPr>
          <p:nvPr/>
        </p:nvPicPr>
        <p:blipFill>
          <a:blip r:embed="rId8"/>
          <a:stretch>
            <a:fillRect/>
          </a:stretch>
        </p:blipFill>
        <p:spPr>
          <a:xfrm>
            <a:off x="7975278" y="3711294"/>
            <a:ext cx="4098970" cy="2811359"/>
          </a:xfrm>
          <a:prstGeom prst="rect">
            <a:avLst/>
          </a:prstGeom>
        </p:spPr>
      </p:pic>
      <p:sp>
        <p:nvSpPr>
          <p:cNvPr id="23" name="Rectangle 22">
            <a:extLst>
              <a:ext uri="{FF2B5EF4-FFF2-40B4-BE49-F238E27FC236}">
                <a16:creationId xmlns:a16="http://schemas.microsoft.com/office/drawing/2014/main" id="{0B2D39D1-4243-4170-9099-31A7DE0DDD9A}"/>
              </a:ext>
            </a:extLst>
          </p:cNvPr>
          <p:cNvSpPr/>
          <p:nvPr/>
        </p:nvSpPr>
        <p:spPr>
          <a:xfrm>
            <a:off x="7826027" y="3323740"/>
            <a:ext cx="2573664" cy="345568"/>
          </a:xfrm>
          <a:prstGeom prst="rect">
            <a:avLst/>
          </a:prstGeom>
        </p:spPr>
        <p:txBody>
          <a:bodyPr wrap="square">
            <a:spAutoFit/>
          </a:bodyPr>
          <a:lstStyle/>
          <a:p>
            <a:pPr marL="285750" indent="-285750">
              <a:buFont typeface="Wingdings" panose="05000000000000000000" pitchFamily="2" charset="2"/>
              <a:buChar char="Ø"/>
            </a:pPr>
            <a:r>
              <a:rPr lang="en-US" sz="1600" dirty="0">
                <a:sym typeface="Wingdings" panose="05000000000000000000" pitchFamily="2" charset="2"/>
              </a:rPr>
              <a:t>Equal elements:</a:t>
            </a:r>
          </a:p>
        </p:txBody>
      </p:sp>
      <p:pic>
        <p:nvPicPr>
          <p:cNvPr id="14" name="Picture 13">
            <a:extLst>
              <a:ext uri="{FF2B5EF4-FFF2-40B4-BE49-F238E27FC236}">
                <a16:creationId xmlns:a16="http://schemas.microsoft.com/office/drawing/2014/main" id="{939E705A-14E4-427A-B033-747E8E59DFE0}"/>
              </a:ext>
            </a:extLst>
          </p:cNvPr>
          <p:cNvPicPr>
            <a:picLocks noChangeAspect="1"/>
          </p:cNvPicPr>
          <p:nvPr/>
        </p:nvPicPr>
        <p:blipFill>
          <a:blip r:embed="rId9"/>
          <a:stretch>
            <a:fillRect/>
          </a:stretch>
        </p:blipFill>
        <p:spPr>
          <a:xfrm>
            <a:off x="9558009" y="3334510"/>
            <a:ext cx="2437400" cy="324027"/>
          </a:xfrm>
          <a:prstGeom prst="rect">
            <a:avLst/>
          </a:prstGeom>
        </p:spPr>
      </p:pic>
    </p:spTree>
    <p:extLst>
      <p:ext uri="{BB962C8B-B14F-4D97-AF65-F5344CB8AC3E}">
        <p14:creationId xmlns:p14="http://schemas.microsoft.com/office/powerpoint/2010/main" val="2630454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80149A-E1F1-4378-B427-661B92623976}"/>
              </a:ext>
            </a:extLst>
          </p:cNvPr>
          <p:cNvPicPr>
            <a:picLocks noChangeAspect="1"/>
          </p:cNvPicPr>
          <p:nvPr/>
        </p:nvPicPr>
        <p:blipFill rotWithShape="1">
          <a:blip r:embed="rId3"/>
          <a:srcRect l="6268" r="2578"/>
          <a:stretch/>
        </p:blipFill>
        <p:spPr>
          <a:xfrm>
            <a:off x="79890" y="475048"/>
            <a:ext cx="3373315" cy="2296634"/>
          </a:xfrm>
          <a:prstGeom prst="rect">
            <a:avLst/>
          </a:prstGeom>
        </p:spPr>
      </p:pic>
      <p:pic>
        <p:nvPicPr>
          <p:cNvPr id="4" name="Picture 3">
            <a:extLst>
              <a:ext uri="{FF2B5EF4-FFF2-40B4-BE49-F238E27FC236}">
                <a16:creationId xmlns:a16="http://schemas.microsoft.com/office/drawing/2014/main" id="{5BB49EDD-0539-4CA1-9DE0-1131DC3CB92A}"/>
              </a:ext>
            </a:extLst>
          </p:cNvPr>
          <p:cNvPicPr>
            <a:picLocks noChangeAspect="1"/>
          </p:cNvPicPr>
          <p:nvPr/>
        </p:nvPicPr>
        <p:blipFill>
          <a:blip r:embed="rId4"/>
          <a:stretch>
            <a:fillRect/>
          </a:stretch>
        </p:blipFill>
        <p:spPr>
          <a:xfrm>
            <a:off x="3453205" y="475047"/>
            <a:ext cx="3044414" cy="1643017"/>
          </a:xfrm>
          <a:prstGeom prst="rect">
            <a:avLst/>
          </a:prstGeom>
        </p:spPr>
      </p:pic>
      <p:pic>
        <p:nvPicPr>
          <p:cNvPr id="5" name="Picture 4">
            <a:extLst>
              <a:ext uri="{FF2B5EF4-FFF2-40B4-BE49-F238E27FC236}">
                <a16:creationId xmlns:a16="http://schemas.microsoft.com/office/drawing/2014/main" id="{F9A8E84B-AD5F-41BB-B17C-C110B71C4AD9}"/>
              </a:ext>
            </a:extLst>
          </p:cNvPr>
          <p:cNvPicPr>
            <a:picLocks noChangeAspect="1"/>
          </p:cNvPicPr>
          <p:nvPr/>
        </p:nvPicPr>
        <p:blipFill>
          <a:blip r:embed="rId5"/>
          <a:stretch>
            <a:fillRect/>
          </a:stretch>
        </p:blipFill>
        <p:spPr>
          <a:xfrm>
            <a:off x="6497619" y="475046"/>
            <a:ext cx="2920005" cy="2296634"/>
          </a:xfrm>
          <a:prstGeom prst="rect">
            <a:avLst/>
          </a:prstGeom>
        </p:spPr>
      </p:pic>
      <p:pic>
        <p:nvPicPr>
          <p:cNvPr id="8" name="Picture 7">
            <a:extLst>
              <a:ext uri="{FF2B5EF4-FFF2-40B4-BE49-F238E27FC236}">
                <a16:creationId xmlns:a16="http://schemas.microsoft.com/office/drawing/2014/main" id="{09B3AD77-418E-4F44-806D-5CC9F74F510A}"/>
              </a:ext>
            </a:extLst>
          </p:cNvPr>
          <p:cNvPicPr>
            <a:picLocks noChangeAspect="1"/>
          </p:cNvPicPr>
          <p:nvPr/>
        </p:nvPicPr>
        <p:blipFill>
          <a:blip r:embed="rId6"/>
          <a:stretch>
            <a:fillRect/>
          </a:stretch>
        </p:blipFill>
        <p:spPr>
          <a:xfrm>
            <a:off x="9492848" y="475046"/>
            <a:ext cx="2619262" cy="1899957"/>
          </a:xfrm>
          <a:prstGeom prst="rect">
            <a:avLst/>
          </a:prstGeom>
        </p:spPr>
      </p:pic>
      <p:sp>
        <p:nvSpPr>
          <p:cNvPr id="17" name="TextBox 16">
            <a:extLst>
              <a:ext uri="{FF2B5EF4-FFF2-40B4-BE49-F238E27FC236}">
                <a16:creationId xmlns:a16="http://schemas.microsoft.com/office/drawing/2014/main" id="{3BE08D0C-BA43-4333-8815-234FEB77BA37}"/>
              </a:ext>
            </a:extLst>
          </p:cNvPr>
          <p:cNvSpPr txBox="1"/>
          <p:nvPr/>
        </p:nvSpPr>
        <p:spPr>
          <a:xfrm>
            <a:off x="79890" y="2744335"/>
            <a:ext cx="11245174" cy="461665"/>
          </a:xfrm>
          <a:prstGeom prst="rect">
            <a:avLst/>
          </a:prstGeom>
          <a:noFill/>
        </p:spPr>
        <p:txBody>
          <a:bodyPr wrap="square" rtlCol="0">
            <a:spAutoFit/>
          </a:bodyPr>
          <a:lstStyle/>
          <a:p>
            <a:r>
              <a:rPr lang="en-US" altLang="zh-CN" sz="2400" u="sng" dirty="0"/>
              <a:t>Week 5 Dynamic Programming1</a:t>
            </a:r>
            <a:endParaRPr lang="en-US" sz="2400" u="sng" dirty="0"/>
          </a:p>
        </p:txBody>
      </p:sp>
      <p:sp>
        <p:nvSpPr>
          <p:cNvPr id="18" name="TextBox 17">
            <a:extLst>
              <a:ext uri="{FF2B5EF4-FFF2-40B4-BE49-F238E27FC236}">
                <a16:creationId xmlns:a16="http://schemas.microsoft.com/office/drawing/2014/main" id="{EA284E8A-BC58-4F4C-B07C-88814046BCD2}"/>
              </a:ext>
            </a:extLst>
          </p:cNvPr>
          <p:cNvSpPr txBox="1"/>
          <p:nvPr/>
        </p:nvSpPr>
        <p:spPr>
          <a:xfrm>
            <a:off x="79890" y="3164237"/>
            <a:ext cx="11785122" cy="369332"/>
          </a:xfrm>
          <a:prstGeom prst="rect">
            <a:avLst/>
          </a:prstGeom>
          <a:noFill/>
        </p:spPr>
        <p:txBody>
          <a:bodyPr wrap="square" rtlCol="0">
            <a:spAutoFit/>
          </a:bodyPr>
          <a:lstStyle/>
          <a:p>
            <a:pPr marL="285750" indent="-285750">
              <a:buFont typeface="Arial" panose="020B0604020202020204" pitchFamily="34" charset="0"/>
              <a:buChar char="•"/>
            </a:pPr>
            <a:r>
              <a:rPr lang="en-US" dirty="0"/>
              <a:t>Change Problem:  find min number of coins needed to make change</a:t>
            </a:r>
            <a:endParaRPr lang="en-US" dirty="0">
              <a:sym typeface="Wingdings" panose="05000000000000000000" pitchFamily="2" charset="2"/>
            </a:endParaRPr>
          </a:p>
        </p:txBody>
      </p:sp>
      <p:sp>
        <p:nvSpPr>
          <p:cNvPr id="19" name="Rectangle 18">
            <a:extLst>
              <a:ext uri="{FF2B5EF4-FFF2-40B4-BE49-F238E27FC236}">
                <a16:creationId xmlns:a16="http://schemas.microsoft.com/office/drawing/2014/main" id="{F132739F-39FB-41D2-B4B9-266C9DEFE64F}"/>
              </a:ext>
            </a:extLst>
          </p:cNvPr>
          <p:cNvSpPr/>
          <p:nvPr/>
        </p:nvSpPr>
        <p:spPr>
          <a:xfrm>
            <a:off x="79890" y="95819"/>
            <a:ext cx="5503329" cy="338554"/>
          </a:xfrm>
          <a:prstGeom prst="rect">
            <a:avLst/>
          </a:prstGeom>
        </p:spPr>
        <p:txBody>
          <a:bodyPr wrap="square">
            <a:spAutoFit/>
          </a:bodyPr>
          <a:lstStyle/>
          <a:p>
            <a:pPr marL="285750" indent="-285750">
              <a:buFont typeface="Wingdings" panose="05000000000000000000" pitchFamily="2" charset="2"/>
              <a:buChar char="Ø"/>
            </a:pPr>
            <a:r>
              <a:rPr lang="en-US" sz="1600" dirty="0">
                <a:sym typeface="Wingdings" panose="05000000000000000000" pitchFamily="2" charset="2"/>
              </a:rPr>
              <a:t>Algorithm Sketch of Quick Sort and Random Pivot</a:t>
            </a:r>
          </a:p>
        </p:txBody>
      </p:sp>
      <p:pic>
        <p:nvPicPr>
          <p:cNvPr id="3" name="Picture 2">
            <a:extLst>
              <a:ext uri="{FF2B5EF4-FFF2-40B4-BE49-F238E27FC236}">
                <a16:creationId xmlns:a16="http://schemas.microsoft.com/office/drawing/2014/main" id="{1B258D90-D2E1-4FBB-BA12-60306473488E}"/>
              </a:ext>
            </a:extLst>
          </p:cNvPr>
          <p:cNvPicPr>
            <a:picLocks noChangeAspect="1"/>
          </p:cNvPicPr>
          <p:nvPr/>
        </p:nvPicPr>
        <p:blipFill>
          <a:blip r:embed="rId7"/>
          <a:stretch>
            <a:fillRect/>
          </a:stretch>
        </p:blipFill>
        <p:spPr>
          <a:xfrm>
            <a:off x="90648" y="3926125"/>
            <a:ext cx="3901105" cy="2356341"/>
          </a:xfrm>
          <a:prstGeom prst="rect">
            <a:avLst/>
          </a:prstGeom>
        </p:spPr>
      </p:pic>
      <p:sp>
        <p:nvSpPr>
          <p:cNvPr id="10" name="Rectangle 9">
            <a:extLst>
              <a:ext uri="{FF2B5EF4-FFF2-40B4-BE49-F238E27FC236}">
                <a16:creationId xmlns:a16="http://schemas.microsoft.com/office/drawing/2014/main" id="{7DB784A1-4401-423A-AC8C-8056476868E3}"/>
              </a:ext>
            </a:extLst>
          </p:cNvPr>
          <p:cNvSpPr/>
          <p:nvPr/>
        </p:nvSpPr>
        <p:spPr>
          <a:xfrm>
            <a:off x="90648" y="3520122"/>
            <a:ext cx="4040288" cy="338554"/>
          </a:xfrm>
          <a:prstGeom prst="rect">
            <a:avLst/>
          </a:prstGeom>
        </p:spPr>
        <p:txBody>
          <a:bodyPr wrap="square">
            <a:spAutoFit/>
          </a:bodyPr>
          <a:lstStyle/>
          <a:p>
            <a:pPr marL="285750" indent="-285750">
              <a:buFont typeface="Wingdings" panose="05000000000000000000" pitchFamily="2" charset="2"/>
              <a:buChar char="Ø"/>
            </a:pPr>
            <a:r>
              <a:rPr lang="en-US" sz="1600" dirty="0">
                <a:sym typeface="Wingdings" panose="05000000000000000000" pitchFamily="2" charset="2"/>
              </a:rPr>
              <a:t>Greedy Change: Greedy is not Optimal</a:t>
            </a:r>
          </a:p>
        </p:txBody>
      </p:sp>
      <p:pic>
        <p:nvPicPr>
          <p:cNvPr id="6" name="Picture 5">
            <a:extLst>
              <a:ext uri="{FF2B5EF4-FFF2-40B4-BE49-F238E27FC236}">
                <a16:creationId xmlns:a16="http://schemas.microsoft.com/office/drawing/2014/main" id="{4F29F4FD-4CF5-4B40-B4F5-7805224DA618}"/>
              </a:ext>
            </a:extLst>
          </p:cNvPr>
          <p:cNvPicPr>
            <a:picLocks noChangeAspect="1"/>
          </p:cNvPicPr>
          <p:nvPr/>
        </p:nvPicPr>
        <p:blipFill rotWithShape="1">
          <a:blip r:embed="rId8"/>
          <a:srcRect r="2441"/>
          <a:stretch/>
        </p:blipFill>
        <p:spPr>
          <a:xfrm>
            <a:off x="3991753" y="3926124"/>
            <a:ext cx="3799504" cy="2108150"/>
          </a:xfrm>
          <a:prstGeom prst="rect">
            <a:avLst/>
          </a:prstGeom>
        </p:spPr>
      </p:pic>
      <p:pic>
        <p:nvPicPr>
          <p:cNvPr id="7" name="Picture 6">
            <a:extLst>
              <a:ext uri="{FF2B5EF4-FFF2-40B4-BE49-F238E27FC236}">
                <a16:creationId xmlns:a16="http://schemas.microsoft.com/office/drawing/2014/main" id="{837BB34F-B396-4182-B502-7A3D3F7AFD19}"/>
              </a:ext>
            </a:extLst>
          </p:cNvPr>
          <p:cNvPicPr>
            <a:picLocks noChangeAspect="1"/>
          </p:cNvPicPr>
          <p:nvPr/>
        </p:nvPicPr>
        <p:blipFill>
          <a:blip r:embed="rId9"/>
          <a:stretch>
            <a:fillRect/>
          </a:stretch>
        </p:blipFill>
        <p:spPr>
          <a:xfrm>
            <a:off x="7791257" y="3952919"/>
            <a:ext cx="4366572" cy="2232728"/>
          </a:xfrm>
          <a:prstGeom prst="rect">
            <a:avLst/>
          </a:prstGeom>
        </p:spPr>
      </p:pic>
      <p:sp>
        <p:nvSpPr>
          <p:cNvPr id="13" name="Rectangle 12">
            <a:extLst>
              <a:ext uri="{FF2B5EF4-FFF2-40B4-BE49-F238E27FC236}">
                <a16:creationId xmlns:a16="http://schemas.microsoft.com/office/drawing/2014/main" id="{4A0D4BD4-526F-4D78-8DD0-EE34FEBCB6D4}"/>
              </a:ext>
            </a:extLst>
          </p:cNvPr>
          <p:cNvSpPr/>
          <p:nvPr/>
        </p:nvSpPr>
        <p:spPr>
          <a:xfrm>
            <a:off x="3917333" y="3533569"/>
            <a:ext cx="4040288" cy="338554"/>
          </a:xfrm>
          <a:prstGeom prst="rect">
            <a:avLst/>
          </a:prstGeom>
        </p:spPr>
        <p:txBody>
          <a:bodyPr wrap="square">
            <a:spAutoFit/>
          </a:bodyPr>
          <a:lstStyle/>
          <a:p>
            <a:pPr marL="285750" indent="-285750">
              <a:buFont typeface="Wingdings" panose="05000000000000000000" pitchFamily="2" charset="2"/>
              <a:buChar char="Ø"/>
            </a:pPr>
            <a:r>
              <a:rPr lang="en-US" sz="1600" dirty="0">
                <a:sym typeface="Wingdings" panose="05000000000000000000" pitchFamily="2" charset="2"/>
              </a:rPr>
              <a:t>Recursive Change</a:t>
            </a:r>
          </a:p>
        </p:txBody>
      </p:sp>
    </p:spTree>
    <p:extLst>
      <p:ext uri="{BB962C8B-B14F-4D97-AF65-F5344CB8AC3E}">
        <p14:creationId xmlns:p14="http://schemas.microsoft.com/office/powerpoint/2010/main" val="2339372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EDC44E-1969-40F4-A1B5-E1B79DEB1C8D}"/>
              </a:ext>
            </a:extLst>
          </p:cNvPr>
          <p:cNvPicPr>
            <a:picLocks noChangeAspect="1"/>
          </p:cNvPicPr>
          <p:nvPr/>
        </p:nvPicPr>
        <p:blipFill>
          <a:blip r:embed="rId3"/>
          <a:stretch>
            <a:fillRect/>
          </a:stretch>
        </p:blipFill>
        <p:spPr>
          <a:xfrm>
            <a:off x="177531" y="399001"/>
            <a:ext cx="3838931" cy="2688206"/>
          </a:xfrm>
          <a:prstGeom prst="rect">
            <a:avLst/>
          </a:prstGeom>
        </p:spPr>
      </p:pic>
      <p:sp>
        <p:nvSpPr>
          <p:cNvPr id="3" name="Rectangle 2">
            <a:extLst>
              <a:ext uri="{FF2B5EF4-FFF2-40B4-BE49-F238E27FC236}">
                <a16:creationId xmlns:a16="http://schemas.microsoft.com/office/drawing/2014/main" id="{DCCAE94E-FE0B-4E10-AF88-86DB5EAADEBE}"/>
              </a:ext>
            </a:extLst>
          </p:cNvPr>
          <p:cNvSpPr/>
          <p:nvPr/>
        </p:nvSpPr>
        <p:spPr>
          <a:xfrm>
            <a:off x="76853" y="60447"/>
            <a:ext cx="4040288" cy="338554"/>
          </a:xfrm>
          <a:prstGeom prst="rect">
            <a:avLst/>
          </a:prstGeom>
        </p:spPr>
        <p:txBody>
          <a:bodyPr wrap="square">
            <a:spAutoFit/>
          </a:bodyPr>
          <a:lstStyle/>
          <a:p>
            <a:pPr marL="285750" indent="-285750">
              <a:buFont typeface="Wingdings" panose="05000000000000000000" pitchFamily="2" charset="2"/>
              <a:buChar char="Ø"/>
            </a:pPr>
            <a:r>
              <a:rPr lang="en-US" sz="1600" dirty="0">
                <a:sym typeface="Wingdings" panose="05000000000000000000" pitchFamily="2" charset="2"/>
              </a:rPr>
              <a:t>How fast is </a:t>
            </a:r>
            <a:r>
              <a:rPr lang="en-US" sz="1600" dirty="0" err="1">
                <a:sym typeface="Wingdings" panose="05000000000000000000" pitchFamily="2" charset="2"/>
              </a:rPr>
              <a:t>RecursiveChange</a:t>
            </a:r>
            <a:r>
              <a:rPr lang="en-US" sz="1600" dirty="0">
                <a:sym typeface="Wingdings" panose="05000000000000000000" pitchFamily="2" charset="2"/>
              </a:rPr>
              <a:t>?</a:t>
            </a:r>
          </a:p>
        </p:txBody>
      </p:sp>
      <p:pic>
        <p:nvPicPr>
          <p:cNvPr id="4" name="Picture 3">
            <a:extLst>
              <a:ext uri="{FF2B5EF4-FFF2-40B4-BE49-F238E27FC236}">
                <a16:creationId xmlns:a16="http://schemas.microsoft.com/office/drawing/2014/main" id="{F2E70A1A-45FC-425E-82EC-A350ABD93EC0}"/>
              </a:ext>
            </a:extLst>
          </p:cNvPr>
          <p:cNvPicPr>
            <a:picLocks noChangeAspect="1"/>
          </p:cNvPicPr>
          <p:nvPr/>
        </p:nvPicPr>
        <p:blipFill>
          <a:blip r:embed="rId4"/>
          <a:stretch>
            <a:fillRect/>
          </a:stretch>
        </p:blipFill>
        <p:spPr>
          <a:xfrm>
            <a:off x="256358" y="3108722"/>
            <a:ext cx="3709766" cy="2785178"/>
          </a:xfrm>
          <a:prstGeom prst="rect">
            <a:avLst/>
          </a:prstGeom>
        </p:spPr>
      </p:pic>
      <p:sp>
        <p:nvSpPr>
          <p:cNvPr id="5" name="Rectangle 4">
            <a:extLst>
              <a:ext uri="{FF2B5EF4-FFF2-40B4-BE49-F238E27FC236}">
                <a16:creationId xmlns:a16="http://schemas.microsoft.com/office/drawing/2014/main" id="{B2CCA43A-E8F2-470F-99E4-C3552055D7AD}"/>
              </a:ext>
            </a:extLst>
          </p:cNvPr>
          <p:cNvSpPr/>
          <p:nvPr/>
        </p:nvSpPr>
        <p:spPr>
          <a:xfrm>
            <a:off x="3966124" y="60447"/>
            <a:ext cx="4040288" cy="584775"/>
          </a:xfrm>
          <a:prstGeom prst="rect">
            <a:avLst/>
          </a:prstGeom>
        </p:spPr>
        <p:txBody>
          <a:bodyPr wrap="square">
            <a:spAutoFit/>
          </a:bodyPr>
          <a:lstStyle/>
          <a:p>
            <a:pPr marL="285750" indent="-285750">
              <a:buFont typeface="Wingdings" panose="05000000000000000000" pitchFamily="2" charset="2"/>
              <a:buChar char="Ø"/>
            </a:pPr>
            <a:r>
              <a:rPr lang="en-US" sz="1600" dirty="0">
                <a:sym typeface="Wingdings" panose="05000000000000000000" pitchFamily="2" charset="2"/>
              </a:rPr>
              <a:t>Dynamic Programming</a:t>
            </a:r>
          </a:p>
          <a:p>
            <a:r>
              <a:rPr lang="en-US" sz="1600" dirty="0">
                <a:sym typeface="Wingdings" panose="05000000000000000000" pitchFamily="2" charset="2"/>
              </a:rPr>
              <a:t>For Denominations 6, 5 and 1</a:t>
            </a:r>
          </a:p>
        </p:txBody>
      </p:sp>
      <p:pic>
        <p:nvPicPr>
          <p:cNvPr id="6" name="Picture 5">
            <a:extLst>
              <a:ext uri="{FF2B5EF4-FFF2-40B4-BE49-F238E27FC236}">
                <a16:creationId xmlns:a16="http://schemas.microsoft.com/office/drawing/2014/main" id="{36F98F8D-2A55-4C25-AD62-FD75F818EFC9}"/>
              </a:ext>
            </a:extLst>
          </p:cNvPr>
          <p:cNvPicPr>
            <a:picLocks noChangeAspect="1"/>
          </p:cNvPicPr>
          <p:nvPr/>
        </p:nvPicPr>
        <p:blipFill>
          <a:blip r:embed="rId5"/>
          <a:stretch>
            <a:fillRect/>
          </a:stretch>
        </p:blipFill>
        <p:spPr>
          <a:xfrm>
            <a:off x="4013887" y="603998"/>
            <a:ext cx="3570254" cy="1613441"/>
          </a:xfrm>
          <a:prstGeom prst="rect">
            <a:avLst/>
          </a:prstGeom>
        </p:spPr>
      </p:pic>
      <p:pic>
        <p:nvPicPr>
          <p:cNvPr id="7" name="Picture 6">
            <a:extLst>
              <a:ext uri="{FF2B5EF4-FFF2-40B4-BE49-F238E27FC236}">
                <a16:creationId xmlns:a16="http://schemas.microsoft.com/office/drawing/2014/main" id="{E9D98B47-5F4B-4A75-A940-4E5B074EA59E}"/>
              </a:ext>
            </a:extLst>
          </p:cNvPr>
          <p:cNvPicPr>
            <a:picLocks noChangeAspect="1"/>
          </p:cNvPicPr>
          <p:nvPr/>
        </p:nvPicPr>
        <p:blipFill>
          <a:blip r:embed="rId6"/>
          <a:stretch>
            <a:fillRect/>
          </a:stretch>
        </p:blipFill>
        <p:spPr>
          <a:xfrm>
            <a:off x="4013886" y="2210351"/>
            <a:ext cx="3618018" cy="1673072"/>
          </a:xfrm>
          <a:prstGeom prst="rect">
            <a:avLst/>
          </a:prstGeom>
        </p:spPr>
      </p:pic>
      <p:pic>
        <p:nvPicPr>
          <p:cNvPr id="8" name="Picture 7">
            <a:extLst>
              <a:ext uri="{FF2B5EF4-FFF2-40B4-BE49-F238E27FC236}">
                <a16:creationId xmlns:a16="http://schemas.microsoft.com/office/drawing/2014/main" id="{74E4B453-3BFE-400C-A23B-1078FF10ABD8}"/>
              </a:ext>
            </a:extLst>
          </p:cNvPr>
          <p:cNvPicPr>
            <a:picLocks noChangeAspect="1"/>
          </p:cNvPicPr>
          <p:nvPr/>
        </p:nvPicPr>
        <p:blipFill>
          <a:blip r:embed="rId7"/>
          <a:stretch>
            <a:fillRect/>
          </a:stretch>
        </p:blipFill>
        <p:spPr>
          <a:xfrm>
            <a:off x="4013887" y="3926331"/>
            <a:ext cx="3740829" cy="968879"/>
          </a:xfrm>
          <a:prstGeom prst="rect">
            <a:avLst/>
          </a:prstGeom>
        </p:spPr>
      </p:pic>
      <p:pic>
        <p:nvPicPr>
          <p:cNvPr id="9" name="Picture 8">
            <a:extLst>
              <a:ext uri="{FF2B5EF4-FFF2-40B4-BE49-F238E27FC236}">
                <a16:creationId xmlns:a16="http://schemas.microsoft.com/office/drawing/2014/main" id="{4BD20F10-DBC8-40C4-8751-ACF471D4DF57}"/>
              </a:ext>
            </a:extLst>
          </p:cNvPr>
          <p:cNvPicPr>
            <a:picLocks noChangeAspect="1"/>
          </p:cNvPicPr>
          <p:nvPr/>
        </p:nvPicPr>
        <p:blipFill>
          <a:blip r:embed="rId8"/>
          <a:stretch>
            <a:fillRect/>
          </a:stretch>
        </p:blipFill>
        <p:spPr>
          <a:xfrm>
            <a:off x="3966124" y="4905645"/>
            <a:ext cx="3788592" cy="978539"/>
          </a:xfrm>
          <a:prstGeom prst="rect">
            <a:avLst/>
          </a:prstGeom>
        </p:spPr>
      </p:pic>
      <p:pic>
        <p:nvPicPr>
          <p:cNvPr id="10" name="Picture 9">
            <a:extLst>
              <a:ext uri="{FF2B5EF4-FFF2-40B4-BE49-F238E27FC236}">
                <a16:creationId xmlns:a16="http://schemas.microsoft.com/office/drawing/2014/main" id="{444DBFD8-CDE3-497D-B7EF-5EC80B353FC5}"/>
              </a:ext>
            </a:extLst>
          </p:cNvPr>
          <p:cNvPicPr>
            <a:picLocks noChangeAspect="1"/>
          </p:cNvPicPr>
          <p:nvPr/>
        </p:nvPicPr>
        <p:blipFill>
          <a:blip r:embed="rId9"/>
          <a:stretch>
            <a:fillRect/>
          </a:stretch>
        </p:blipFill>
        <p:spPr>
          <a:xfrm>
            <a:off x="7679666" y="580438"/>
            <a:ext cx="4443445" cy="2688205"/>
          </a:xfrm>
          <a:prstGeom prst="rect">
            <a:avLst/>
          </a:prstGeom>
        </p:spPr>
      </p:pic>
      <p:pic>
        <p:nvPicPr>
          <p:cNvPr id="11" name="Picture 10">
            <a:extLst>
              <a:ext uri="{FF2B5EF4-FFF2-40B4-BE49-F238E27FC236}">
                <a16:creationId xmlns:a16="http://schemas.microsoft.com/office/drawing/2014/main" id="{8DB18ED0-3FF2-4DEF-9568-6A45A7DBD948}"/>
              </a:ext>
            </a:extLst>
          </p:cNvPr>
          <p:cNvPicPr>
            <a:picLocks noChangeAspect="1"/>
          </p:cNvPicPr>
          <p:nvPr/>
        </p:nvPicPr>
        <p:blipFill>
          <a:blip r:embed="rId10"/>
          <a:stretch>
            <a:fillRect/>
          </a:stretch>
        </p:blipFill>
        <p:spPr>
          <a:xfrm>
            <a:off x="4013886" y="5807015"/>
            <a:ext cx="3788592" cy="1007371"/>
          </a:xfrm>
          <a:prstGeom prst="rect">
            <a:avLst/>
          </a:prstGeom>
        </p:spPr>
      </p:pic>
      <p:cxnSp>
        <p:nvCxnSpPr>
          <p:cNvPr id="13" name="Straight Arrow Connector 12">
            <a:extLst>
              <a:ext uri="{FF2B5EF4-FFF2-40B4-BE49-F238E27FC236}">
                <a16:creationId xmlns:a16="http://schemas.microsoft.com/office/drawing/2014/main" id="{708B37BA-E2F1-4B90-81D0-75E53B10BF02}"/>
              </a:ext>
            </a:extLst>
          </p:cNvPr>
          <p:cNvCxnSpPr/>
          <p:nvPr/>
        </p:nvCxnSpPr>
        <p:spPr>
          <a:xfrm>
            <a:off x="76853" y="973816"/>
            <a:ext cx="0" cy="19578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2084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CCAE94E-FE0B-4E10-AF88-86DB5EAADEBE}"/>
              </a:ext>
            </a:extLst>
          </p:cNvPr>
          <p:cNvSpPr/>
          <p:nvPr/>
        </p:nvSpPr>
        <p:spPr>
          <a:xfrm>
            <a:off x="98368" y="446125"/>
            <a:ext cx="4040288" cy="338554"/>
          </a:xfrm>
          <a:prstGeom prst="rect">
            <a:avLst/>
          </a:prstGeom>
        </p:spPr>
        <p:txBody>
          <a:bodyPr wrap="square">
            <a:spAutoFit/>
          </a:bodyPr>
          <a:lstStyle/>
          <a:p>
            <a:pPr marL="285750" indent="-285750">
              <a:buFont typeface="Wingdings" panose="05000000000000000000" pitchFamily="2" charset="2"/>
              <a:buChar char="Ø"/>
            </a:pPr>
            <a:r>
              <a:rPr lang="en-US" sz="1600" dirty="0">
                <a:sym typeface="Wingdings" panose="05000000000000000000" pitchFamily="2" charset="2"/>
              </a:rPr>
              <a:t>Alignment Game:</a:t>
            </a:r>
          </a:p>
        </p:txBody>
      </p:sp>
      <p:sp>
        <p:nvSpPr>
          <p:cNvPr id="12" name="TextBox 11">
            <a:extLst>
              <a:ext uri="{FF2B5EF4-FFF2-40B4-BE49-F238E27FC236}">
                <a16:creationId xmlns:a16="http://schemas.microsoft.com/office/drawing/2014/main" id="{8231F73A-78F6-46EB-B037-CD11A04C7666}"/>
              </a:ext>
            </a:extLst>
          </p:cNvPr>
          <p:cNvSpPr txBox="1"/>
          <p:nvPr/>
        </p:nvSpPr>
        <p:spPr>
          <a:xfrm>
            <a:off x="98368" y="76793"/>
            <a:ext cx="11785122" cy="369332"/>
          </a:xfrm>
          <a:prstGeom prst="rect">
            <a:avLst/>
          </a:prstGeom>
          <a:noFill/>
        </p:spPr>
        <p:txBody>
          <a:bodyPr wrap="square" rtlCol="0">
            <a:spAutoFit/>
          </a:bodyPr>
          <a:lstStyle/>
          <a:p>
            <a:pPr marL="285750" indent="-285750">
              <a:buFont typeface="Arial" panose="020B0604020202020204" pitchFamily="34" charset="0"/>
              <a:buChar char="•"/>
            </a:pPr>
            <a:r>
              <a:rPr lang="en-US" dirty="0"/>
              <a:t>String Comparison:  find min number of coins needed to make change</a:t>
            </a:r>
            <a:endParaRPr lang="en-US" dirty="0">
              <a:sym typeface="Wingdings" panose="05000000000000000000" pitchFamily="2" charset="2"/>
            </a:endParaRPr>
          </a:p>
        </p:txBody>
      </p:sp>
      <p:pic>
        <p:nvPicPr>
          <p:cNvPr id="14" name="Picture 13">
            <a:extLst>
              <a:ext uri="{FF2B5EF4-FFF2-40B4-BE49-F238E27FC236}">
                <a16:creationId xmlns:a16="http://schemas.microsoft.com/office/drawing/2014/main" id="{BA14122B-ADE7-436D-9235-C8B79B0F5F96}"/>
              </a:ext>
            </a:extLst>
          </p:cNvPr>
          <p:cNvPicPr>
            <a:picLocks noChangeAspect="1"/>
          </p:cNvPicPr>
          <p:nvPr/>
        </p:nvPicPr>
        <p:blipFill>
          <a:blip r:embed="rId3"/>
          <a:stretch>
            <a:fillRect/>
          </a:stretch>
        </p:blipFill>
        <p:spPr>
          <a:xfrm>
            <a:off x="98368" y="784680"/>
            <a:ext cx="3567075" cy="2364912"/>
          </a:xfrm>
          <a:prstGeom prst="rect">
            <a:avLst/>
          </a:prstGeom>
        </p:spPr>
      </p:pic>
      <p:pic>
        <p:nvPicPr>
          <p:cNvPr id="15" name="Picture 14">
            <a:extLst>
              <a:ext uri="{FF2B5EF4-FFF2-40B4-BE49-F238E27FC236}">
                <a16:creationId xmlns:a16="http://schemas.microsoft.com/office/drawing/2014/main" id="{8C3B9EB1-8EDD-4020-91C0-005C600CA90B}"/>
              </a:ext>
            </a:extLst>
          </p:cNvPr>
          <p:cNvPicPr>
            <a:picLocks noChangeAspect="1"/>
          </p:cNvPicPr>
          <p:nvPr/>
        </p:nvPicPr>
        <p:blipFill>
          <a:blip r:embed="rId4"/>
          <a:stretch>
            <a:fillRect/>
          </a:stretch>
        </p:blipFill>
        <p:spPr>
          <a:xfrm>
            <a:off x="3665443" y="774311"/>
            <a:ext cx="3854125" cy="2364912"/>
          </a:xfrm>
          <a:prstGeom prst="rect">
            <a:avLst/>
          </a:prstGeom>
        </p:spPr>
      </p:pic>
      <p:pic>
        <p:nvPicPr>
          <p:cNvPr id="16" name="Picture 15">
            <a:extLst>
              <a:ext uri="{FF2B5EF4-FFF2-40B4-BE49-F238E27FC236}">
                <a16:creationId xmlns:a16="http://schemas.microsoft.com/office/drawing/2014/main" id="{79529C56-4764-4CCA-99CE-DC31EE79021A}"/>
              </a:ext>
            </a:extLst>
          </p:cNvPr>
          <p:cNvPicPr>
            <a:picLocks noChangeAspect="1"/>
          </p:cNvPicPr>
          <p:nvPr/>
        </p:nvPicPr>
        <p:blipFill>
          <a:blip r:embed="rId5"/>
          <a:stretch>
            <a:fillRect/>
          </a:stretch>
        </p:blipFill>
        <p:spPr>
          <a:xfrm>
            <a:off x="7519568" y="784679"/>
            <a:ext cx="3513140" cy="1123979"/>
          </a:xfrm>
          <a:prstGeom prst="rect">
            <a:avLst/>
          </a:prstGeom>
        </p:spPr>
      </p:pic>
      <p:pic>
        <p:nvPicPr>
          <p:cNvPr id="17" name="Picture 16">
            <a:extLst>
              <a:ext uri="{FF2B5EF4-FFF2-40B4-BE49-F238E27FC236}">
                <a16:creationId xmlns:a16="http://schemas.microsoft.com/office/drawing/2014/main" id="{08C00A66-16B0-44E6-A033-E0FC9999E123}"/>
              </a:ext>
            </a:extLst>
          </p:cNvPr>
          <p:cNvPicPr>
            <a:picLocks noChangeAspect="1"/>
          </p:cNvPicPr>
          <p:nvPr/>
        </p:nvPicPr>
        <p:blipFill rotWithShape="1">
          <a:blip r:embed="rId6"/>
          <a:srcRect t="4219"/>
          <a:stretch/>
        </p:blipFill>
        <p:spPr>
          <a:xfrm>
            <a:off x="7671280" y="1872047"/>
            <a:ext cx="3702413" cy="1277545"/>
          </a:xfrm>
          <a:prstGeom prst="rect">
            <a:avLst/>
          </a:prstGeom>
        </p:spPr>
      </p:pic>
      <p:pic>
        <p:nvPicPr>
          <p:cNvPr id="18" name="Picture 17">
            <a:extLst>
              <a:ext uri="{FF2B5EF4-FFF2-40B4-BE49-F238E27FC236}">
                <a16:creationId xmlns:a16="http://schemas.microsoft.com/office/drawing/2014/main" id="{4BF283E7-C802-4BF0-ACFF-BA4632BB9424}"/>
              </a:ext>
            </a:extLst>
          </p:cNvPr>
          <p:cNvPicPr>
            <a:picLocks noChangeAspect="1"/>
          </p:cNvPicPr>
          <p:nvPr/>
        </p:nvPicPr>
        <p:blipFill>
          <a:blip r:embed="rId7"/>
          <a:stretch>
            <a:fillRect/>
          </a:stretch>
        </p:blipFill>
        <p:spPr>
          <a:xfrm>
            <a:off x="98367" y="3149592"/>
            <a:ext cx="3567075" cy="2814225"/>
          </a:xfrm>
          <a:prstGeom prst="rect">
            <a:avLst/>
          </a:prstGeom>
        </p:spPr>
      </p:pic>
      <p:pic>
        <p:nvPicPr>
          <p:cNvPr id="19" name="Picture 18">
            <a:extLst>
              <a:ext uri="{FF2B5EF4-FFF2-40B4-BE49-F238E27FC236}">
                <a16:creationId xmlns:a16="http://schemas.microsoft.com/office/drawing/2014/main" id="{E9E735E2-E28F-46DE-A5AF-AA838349C5F6}"/>
              </a:ext>
            </a:extLst>
          </p:cNvPr>
          <p:cNvPicPr>
            <a:picLocks noChangeAspect="1"/>
          </p:cNvPicPr>
          <p:nvPr/>
        </p:nvPicPr>
        <p:blipFill>
          <a:blip r:embed="rId8"/>
          <a:stretch>
            <a:fillRect/>
          </a:stretch>
        </p:blipFill>
        <p:spPr>
          <a:xfrm>
            <a:off x="3665442" y="3280621"/>
            <a:ext cx="3867526" cy="2593226"/>
          </a:xfrm>
          <a:prstGeom prst="rect">
            <a:avLst/>
          </a:prstGeom>
        </p:spPr>
      </p:pic>
      <p:pic>
        <p:nvPicPr>
          <p:cNvPr id="20" name="Picture 19">
            <a:extLst>
              <a:ext uri="{FF2B5EF4-FFF2-40B4-BE49-F238E27FC236}">
                <a16:creationId xmlns:a16="http://schemas.microsoft.com/office/drawing/2014/main" id="{26FFEAD9-3734-424F-98D3-02B59C9F2FF4}"/>
              </a:ext>
            </a:extLst>
          </p:cNvPr>
          <p:cNvPicPr>
            <a:picLocks noChangeAspect="1"/>
          </p:cNvPicPr>
          <p:nvPr/>
        </p:nvPicPr>
        <p:blipFill>
          <a:blip r:embed="rId9"/>
          <a:stretch>
            <a:fillRect/>
          </a:stretch>
        </p:blipFill>
        <p:spPr>
          <a:xfrm>
            <a:off x="7594644" y="3280622"/>
            <a:ext cx="3595186" cy="2814226"/>
          </a:xfrm>
          <a:prstGeom prst="rect">
            <a:avLst/>
          </a:prstGeom>
        </p:spPr>
      </p:pic>
      <p:sp>
        <p:nvSpPr>
          <p:cNvPr id="21" name="Rectangle 20">
            <a:extLst>
              <a:ext uri="{FF2B5EF4-FFF2-40B4-BE49-F238E27FC236}">
                <a16:creationId xmlns:a16="http://schemas.microsoft.com/office/drawing/2014/main" id="{DA5F95C4-7CE2-4CA6-B442-D883E1117CCC}"/>
              </a:ext>
            </a:extLst>
          </p:cNvPr>
          <p:cNvSpPr/>
          <p:nvPr/>
        </p:nvSpPr>
        <p:spPr>
          <a:xfrm>
            <a:off x="3665442" y="6328659"/>
            <a:ext cx="5145071" cy="338554"/>
          </a:xfrm>
          <a:prstGeom prst="rect">
            <a:avLst/>
          </a:prstGeom>
        </p:spPr>
        <p:txBody>
          <a:bodyPr wrap="square">
            <a:spAutoFit/>
          </a:bodyPr>
          <a:lstStyle/>
          <a:p>
            <a:r>
              <a:rPr lang="en-US" sz="1600" dirty="0">
                <a:sym typeface="Wingdings" panose="05000000000000000000" pitchFamily="2" charset="2"/>
              </a:rPr>
              <a:t>Minimizing edit distance = maximizing alignment score</a:t>
            </a:r>
          </a:p>
        </p:txBody>
      </p:sp>
    </p:spTree>
    <p:extLst>
      <p:ext uri="{BB962C8B-B14F-4D97-AF65-F5344CB8AC3E}">
        <p14:creationId xmlns:p14="http://schemas.microsoft.com/office/powerpoint/2010/main" val="190521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CCAE94E-FE0B-4E10-AF88-86DB5EAADEBE}"/>
              </a:ext>
            </a:extLst>
          </p:cNvPr>
          <p:cNvSpPr/>
          <p:nvPr/>
        </p:nvSpPr>
        <p:spPr>
          <a:xfrm>
            <a:off x="98367" y="0"/>
            <a:ext cx="4040288" cy="338554"/>
          </a:xfrm>
          <a:prstGeom prst="rect">
            <a:avLst/>
          </a:prstGeom>
        </p:spPr>
        <p:txBody>
          <a:bodyPr wrap="square">
            <a:spAutoFit/>
          </a:bodyPr>
          <a:lstStyle/>
          <a:p>
            <a:pPr marL="285750" indent="-285750">
              <a:buFont typeface="Wingdings" panose="05000000000000000000" pitchFamily="2" charset="2"/>
              <a:buChar char="Ø"/>
            </a:pPr>
            <a:r>
              <a:rPr lang="en-US" sz="1600" dirty="0">
                <a:sym typeface="Wingdings" panose="05000000000000000000" pitchFamily="2" charset="2"/>
              </a:rPr>
              <a:t>Computing Edit Distance:</a:t>
            </a:r>
          </a:p>
        </p:txBody>
      </p:sp>
      <p:pic>
        <p:nvPicPr>
          <p:cNvPr id="2" name="Picture 1">
            <a:extLst>
              <a:ext uri="{FF2B5EF4-FFF2-40B4-BE49-F238E27FC236}">
                <a16:creationId xmlns:a16="http://schemas.microsoft.com/office/drawing/2014/main" id="{8B64F5B3-4BBD-41BD-A369-B417B1D09473}"/>
              </a:ext>
            </a:extLst>
          </p:cNvPr>
          <p:cNvPicPr>
            <a:picLocks noChangeAspect="1"/>
          </p:cNvPicPr>
          <p:nvPr/>
        </p:nvPicPr>
        <p:blipFill>
          <a:blip r:embed="rId3"/>
          <a:stretch>
            <a:fillRect/>
          </a:stretch>
        </p:blipFill>
        <p:spPr>
          <a:xfrm>
            <a:off x="98367" y="338555"/>
            <a:ext cx="3940442" cy="3090446"/>
          </a:xfrm>
          <a:prstGeom prst="rect">
            <a:avLst/>
          </a:prstGeom>
        </p:spPr>
      </p:pic>
      <p:pic>
        <p:nvPicPr>
          <p:cNvPr id="4" name="Picture 3">
            <a:extLst>
              <a:ext uri="{FF2B5EF4-FFF2-40B4-BE49-F238E27FC236}">
                <a16:creationId xmlns:a16="http://schemas.microsoft.com/office/drawing/2014/main" id="{F78D1610-DE69-4CE1-A741-BCBFC22507B2}"/>
              </a:ext>
            </a:extLst>
          </p:cNvPr>
          <p:cNvPicPr>
            <a:picLocks noChangeAspect="1"/>
          </p:cNvPicPr>
          <p:nvPr/>
        </p:nvPicPr>
        <p:blipFill>
          <a:blip r:embed="rId4"/>
          <a:stretch>
            <a:fillRect/>
          </a:stretch>
        </p:blipFill>
        <p:spPr>
          <a:xfrm>
            <a:off x="4213414" y="365916"/>
            <a:ext cx="4040288" cy="3126786"/>
          </a:xfrm>
          <a:prstGeom prst="rect">
            <a:avLst/>
          </a:prstGeom>
        </p:spPr>
      </p:pic>
      <p:sp>
        <p:nvSpPr>
          <p:cNvPr id="22" name="Rectangle 21">
            <a:extLst>
              <a:ext uri="{FF2B5EF4-FFF2-40B4-BE49-F238E27FC236}">
                <a16:creationId xmlns:a16="http://schemas.microsoft.com/office/drawing/2014/main" id="{9F1FCEFC-63F8-404A-97C8-6DF4C987C00F}"/>
              </a:ext>
            </a:extLst>
          </p:cNvPr>
          <p:cNvSpPr/>
          <p:nvPr/>
        </p:nvSpPr>
        <p:spPr>
          <a:xfrm>
            <a:off x="4138655" y="18670"/>
            <a:ext cx="4040288" cy="523220"/>
          </a:xfrm>
          <a:prstGeom prst="rect">
            <a:avLst/>
          </a:prstGeom>
        </p:spPr>
        <p:txBody>
          <a:bodyPr wrap="square">
            <a:spAutoFit/>
          </a:bodyPr>
          <a:lstStyle/>
          <a:p>
            <a:r>
              <a:rPr lang="en-US" sz="1400" dirty="0">
                <a:sym typeface="Wingdings" panose="05000000000000000000" pitchFamily="2" charset="2"/>
              </a:rPr>
              <a:t>Let D(</a:t>
            </a:r>
            <a:r>
              <a:rPr lang="en-US" sz="1400" dirty="0" err="1">
                <a:sym typeface="Wingdings" panose="05000000000000000000" pitchFamily="2" charset="2"/>
              </a:rPr>
              <a:t>i</a:t>
            </a:r>
            <a:r>
              <a:rPr lang="en-US" sz="1400" dirty="0">
                <a:sym typeface="Wingdings" panose="05000000000000000000" pitchFamily="2" charset="2"/>
              </a:rPr>
              <a:t>, j) be the edit distance of an </a:t>
            </a:r>
            <a:r>
              <a:rPr lang="en-US" sz="1400" dirty="0" err="1">
                <a:sym typeface="Wingdings" panose="05000000000000000000" pitchFamily="2" charset="2"/>
              </a:rPr>
              <a:t>i</a:t>
            </a:r>
            <a:r>
              <a:rPr lang="en-US" sz="1400" dirty="0">
                <a:sym typeface="Wingdings" panose="05000000000000000000" pitchFamily="2" charset="2"/>
              </a:rPr>
              <a:t>-prefix A[1…</a:t>
            </a:r>
            <a:r>
              <a:rPr lang="en-US" sz="1400" dirty="0" err="1">
                <a:sym typeface="Wingdings" panose="05000000000000000000" pitchFamily="2" charset="2"/>
              </a:rPr>
              <a:t>i</a:t>
            </a:r>
            <a:r>
              <a:rPr lang="en-US" sz="1400" dirty="0">
                <a:sym typeface="Wingdings" panose="05000000000000000000" pitchFamily="2" charset="2"/>
              </a:rPr>
              <a:t>] and a j-prefix B[1…j]</a:t>
            </a:r>
          </a:p>
        </p:txBody>
      </p:sp>
      <p:cxnSp>
        <p:nvCxnSpPr>
          <p:cNvPr id="6" name="Straight Arrow Connector 5">
            <a:extLst>
              <a:ext uri="{FF2B5EF4-FFF2-40B4-BE49-F238E27FC236}">
                <a16:creationId xmlns:a16="http://schemas.microsoft.com/office/drawing/2014/main" id="{C4DAEEB2-F9D5-427F-B01D-843DE3855C4A}"/>
              </a:ext>
            </a:extLst>
          </p:cNvPr>
          <p:cNvCxnSpPr>
            <a:cxnSpLocks/>
          </p:cNvCxnSpPr>
          <p:nvPr/>
        </p:nvCxnSpPr>
        <p:spPr>
          <a:xfrm flipH="1">
            <a:off x="4765639" y="541890"/>
            <a:ext cx="398032" cy="227661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C7C1FAE8-81A4-45F3-90EA-7AC17AE87CD4}"/>
              </a:ext>
            </a:extLst>
          </p:cNvPr>
          <p:cNvPicPr>
            <a:picLocks noChangeAspect="1"/>
          </p:cNvPicPr>
          <p:nvPr/>
        </p:nvPicPr>
        <p:blipFill>
          <a:blip r:embed="rId5"/>
          <a:stretch>
            <a:fillRect/>
          </a:stretch>
        </p:blipFill>
        <p:spPr>
          <a:xfrm>
            <a:off x="8328461" y="365916"/>
            <a:ext cx="3675059" cy="3126786"/>
          </a:xfrm>
          <a:prstGeom prst="rect">
            <a:avLst/>
          </a:prstGeom>
        </p:spPr>
      </p:pic>
      <p:pic>
        <p:nvPicPr>
          <p:cNvPr id="10" name="Picture 9">
            <a:extLst>
              <a:ext uri="{FF2B5EF4-FFF2-40B4-BE49-F238E27FC236}">
                <a16:creationId xmlns:a16="http://schemas.microsoft.com/office/drawing/2014/main" id="{DE9E5727-0A6A-4F00-88B9-DC883893E7D0}"/>
              </a:ext>
            </a:extLst>
          </p:cNvPr>
          <p:cNvPicPr>
            <a:picLocks noChangeAspect="1"/>
          </p:cNvPicPr>
          <p:nvPr/>
        </p:nvPicPr>
        <p:blipFill>
          <a:blip r:embed="rId6"/>
          <a:stretch>
            <a:fillRect/>
          </a:stretch>
        </p:blipFill>
        <p:spPr>
          <a:xfrm>
            <a:off x="98367" y="3499334"/>
            <a:ext cx="3675059" cy="3214140"/>
          </a:xfrm>
          <a:prstGeom prst="rect">
            <a:avLst/>
          </a:prstGeom>
        </p:spPr>
      </p:pic>
      <p:pic>
        <p:nvPicPr>
          <p:cNvPr id="11" name="Picture 10">
            <a:extLst>
              <a:ext uri="{FF2B5EF4-FFF2-40B4-BE49-F238E27FC236}">
                <a16:creationId xmlns:a16="http://schemas.microsoft.com/office/drawing/2014/main" id="{88466D6A-08E7-48ED-88E6-D017DDC2DC7D}"/>
              </a:ext>
            </a:extLst>
          </p:cNvPr>
          <p:cNvPicPr>
            <a:picLocks noChangeAspect="1"/>
          </p:cNvPicPr>
          <p:nvPr/>
        </p:nvPicPr>
        <p:blipFill>
          <a:blip r:embed="rId7"/>
          <a:stretch>
            <a:fillRect/>
          </a:stretch>
        </p:blipFill>
        <p:spPr>
          <a:xfrm>
            <a:off x="3773426" y="3492702"/>
            <a:ext cx="4129471" cy="3220772"/>
          </a:xfrm>
          <a:prstGeom prst="rect">
            <a:avLst/>
          </a:prstGeom>
        </p:spPr>
      </p:pic>
      <p:pic>
        <p:nvPicPr>
          <p:cNvPr id="13" name="Picture 12">
            <a:extLst>
              <a:ext uri="{FF2B5EF4-FFF2-40B4-BE49-F238E27FC236}">
                <a16:creationId xmlns:a16="http://schemas.microsoft.com/office/drawing/2014/main" id="{25B89078-E742-4BE5-A584-7DA93761216F}"/>
              </a:ext>
            </a:extLst>
          </p:cNvPr>
          <p:cNvPicPr>
            <a:picLocks noChangeAspect="1"/>
          </p:cNvPicPr>
          <p:nvPr/>
        </p:nvPicPr>
        <p:blipFill>
          <a:blip r:embed="rId8"/>
          <a:stretch>
            <a:fillRect/>
          </a:stretch>
        </p:blipFill>
        <p:spPr>
          <a:xfrm>
            <a:off x="7964162" y="3499334"/>
            <a:ext cx="4129471" cy="3095743"/>
          </a:xfrm>
          <a:prstGeom prst="rect">
            <a:avLst/>
          </a:prstGeom>
        </p:spPr>
      </p:pic>
    </p:spTree>
    <p:extLst>
      <p:ext uri="{BB962C8B-B14F-4D97-AF65-F5344CB8AC3E}">
        <p14:creationId xmlns:p14="http://schemas.microsoft.com/office/powerpoint/2010/main" val="3105113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CCAE94E-FE0B-4E10-AF88-86DB5EAADEBE}"/>
              </a:ext>
            </a:extLst>
          </p:cNvPr>
          <p:cNvSpPr/>
          <p:nvPr/>
        </p:nvSpPr>
        <p:spPr>
          <a:xfrm>
            <a:off x="98367" y="0"/>
            <a:ext cx="4040288" cy="338554"/>
          </a:xfrm>
          <a:prstGeom prst="rect">
            <a:avLst/>
          </a:prstGeom>
        </p:spPr>
        <p:txBody>
          <a:bodyPr wrap="square">
            <a:spAutoFit/>
          </a:bodyPr>
          <a:lstStyle/>
          <a:p>
            <a:pPr marL="285750" indent="-285750">
              <a:buFont typeface="Wingdings" panose="05000000000000000000" pitchFamily="2" charset="2"/>
              <a:buChar char="Ø"/>
            </a:pPr>
            <a:r>
              <a:rPr lang="en-US" sz="1600" dirty="0">
                <a:sym typeface="Wingdings" panose="05000000000000000000" pitchFamily="2" charset="2"/>
              </a:rPr>
              <a:t>Reconstructing an Optimal Alignment:</a:t>
            </a:r>
          </a:p>
        </p:txBody>
      </p:sp>
      <p:pic>
        <p:nvPicPr>
          <p:cNvPr id="5" name="Picture 4">
            <a:extLst>
              <a:ext uri="{FF2B5EF4-FFF2-40B4-BE49-F238E27FC236}">
                <a16:creationId xmlns:a16="http://schemas.microsoft.com/office/drawing/2014/main" id="{D3B774D6-A5E3-4F5F-96E7-DE5AB5C0E3E1}"/>
              </a:ext>
            </a:extLst>
          </p:cNvPr>
          <p:cNvPicPr>
            <a:picLocks noChangeAspect="1"/>
          </p:cNvPicPr>
          <p:nvPr/>
        </p:nvPicPr>
        <p:blipFill>
          <a:blip r:embed="rId3"/>
          <a:stretch>
            <a:fillRect/>
          </a:stretch>
        </p:blipFill>
        <p:spPr>
          <a:xfrm>
            <a:off x="40336" y="365761"/>
            <a:ext cx="3805420" cy="2926080"/>
          </a:xfrm>
          <a:prstGeom prst="rect">
            <a:avLst/>
          </a:prstGeom>
        </p:spPr>
      </p:pic>
      <p:pic>
        <p:nvPicPr>
          <p:cNvPr id="7" name="Picture 6">
            <a:extLst>
              <a:ext uri="{FF2B5EF4-FFF2-40B4-BE49-F238E27FC236}">
                <a16:creationId xmlns:a16="http://schemas.microsoft.com/office/drawing/2014/main" id="{ACD7A29D-0A63-40ED-925B-6ADC3FDD4C8F}"/>
              </a:ext>
            </a:extLst>
          </p:cNvPr>
          <p:cNvPicPr>
            <a:picLocks noChangeAspect="1"/>
          </p:cNvPicPr>
          <p:nvPr/>
        </p:nvPicPr>
        <p:blipFill>
          <a:blip r:embed="rId4"/>
          <a:stretch>
            <a:fillRect/>
          </a:stretch>
        </p:blipFill>
        <p:spPr>
          <a:xfrm>
            <a:off x="3847879" y="338554"/>
            <a:ext cx="2869512" cy="2926080"/>
          </a:xfrm>
          <a:prstGeom prst="rect">
            <a:avLst/>
          </a:prstGeom>
        </p:spPr>
      </p:pic>
      <p:pic>
        <p:nvPicPr>
          <p:cNvPr id="8" name="Picture 7">
            <a:extLst>
              <a:ext uri="{FF2B5EF4-FFF2-40B4-BE49-F238E27FC236}">
                <a16:creationId xmlns:a16="http://schemas.microsoft.com/office/drawing/2014/main" id="{6FB74577-A164-4385-8F29-B15EE488D1E5}"/>
              </a:ext>
            </a:extLst>
          </p:cNvPr>
          <p:cNvPicPr>
            <a:picLocks noChangeAspect="1"/>
          </p:cNvPicPr>
          <p:nvPr/>
        </p:nvPicPr>
        <p:blipFill>
          <a:blip r:embed="rId5"/>
          <a:stretch>
            <a:fillRect/>
          </a:stretch>
        </p:blipFill>
        <p:spPr>
          <a:xfrm>
            <a:off x="6478183" y="236667"/>
            <a:ext cx="3426418" cy="2926080"/>
          </a:xfrm>
          <a:prstGeom prst="rect">
            <a:avLst/>
          </a:prstGeom>
        </p:spPr>
      </p:pic>
      <p:pic>
        <p:nvPicPr>
          <p:cNvPr id="12" name="Picture 11">
            <a:extLst>
              <a:ext uri="{FF2B5EF4-FFF2-40B4-BE49-F238E27FC236}">
                <a16:creationId xmlns:a16="http://schemas.microsoft.com/office/drawing/2014/main" id="{4B9D02D8-7C0A-4747-8DE7-A8E574CE2E01}"/>
              </a:ext>
            </a:extLst>
          </p:cNvPr>
          <p:cNvPicPr>
            <a:picLocks noChangeAspect="1"/>
          </p:cNvPicPr>
          <p:nvPr/>
        </p:nvPicPr>
        <p:blipFill>
          <a:blip r:embed="rId6"/>
          <a:stretch>
            <a:fillRect/>
          </a:stretch>
        </p:blipFill>
        <p:spPr>
          <a:xfrm>
            <a:off x="8734265" y="247426"/>
            <a:ext cx="3446977" cy="2926080"/>
          </a:xfrm>
          <a:prstGeom prst="rect">
            <a:avLst/>
          </a:prstGeom>
        </p:spPr>
      </p:pic>
      <p:sp>
        <p:nvSpPr>
          <p:cNvPr id="14" name="TextBox 13">
            <a:extLst>
              <a:ext uri="{FF2B5EF4-FFF2-40B4-BE49-F238E27FC236}">
                <a16:creationId xmlns:a16="http://schemas.microsoft.com/office/drawing/2014/main" id="{4B422FCB-0DE5-4BC9-8A29-D9A620B9FA19}"/>
              </a:ext>
            </a:extLst>
          </p:cNvPr>
          <p:cNvSpPr txBox="1"/>
          <p:nvPr/>
        </p:nvSpPr>
        <p:spPr>
          <a:xfrm>
            <a:off x="98367" y="3302600"/>
            <a:ext cx="3747388" cy="369332"/>
          </a:xfrm>
          <a:prstGeom prst="rect">
            <a:avLst/>
          </a:prstGeom>
          <a:noFill/>
        </p:spPr>
        <p:txBody>
          <a:bodyPr wrap="square" rtlCol="0">
            <a:spAutoFit/>
          </a:bodyPr>
          <a:lstStyle/>
          <a:p>
            <a:pPr marL="285750" indent="-285750">
              <a:buFont typeface="Arial" panose="020B0604020202020204" pitchFamily="34" charset="0"/>
              <a:buChar char="•"/>
            </a:pPr>
            <a:r>
              <a:rPr lang="en-US" dirty="0"/>
              <a:t>Warm-up</a:t>
            </a:r>
            <a:endParaRPr lang="en-US" dirty="0">
              <a:sym typeface="Wingdings" panose="05000000000000000000" pitchFamily="2" charset="2"/>
            </a:endParaRPr>
          </a:p>
        </p:txBody>
      </p:sp>
      <p:sp>
        <p:nvSpPr>
          <p:cNvPr id="9" name="Rectangle 8">
            <a:extLst>
              <a:ext uri="{FF2B5EF4-FFF2-40B4-BE49-F238E27FC236}">
                <a16:creationId xmlns:a16="http://schemas.microsoft.com/office/drawing/2014/main" id="{FC85B8DB-2A5E-44E3-8C7C-C61DFFCDAD4A}"/>
              </a:ext>
            </a:extLst>
          </p:cNvPr>
          <p:cNvSpPr/>
          <p:nvPr/>
        </p:nvSpPr>
        <p:spPr>
          <a:xfrm>
            <a:off x="98367" y="3671932"/>
            <a:ext cx="3747390" cy="3046988"/>
          </a:xfrm>
          <a:prstGeom prst="rect">
            <a:avLst/>
          </a:prstGeom>
        </p:spPr>
        <p:txBody>
          <a:bodyPr wrap="square">
            <a:spAutoFit/>
          </a:bodyPr>
          <a:lstStyle/>
          <a:p>
            <a:pPr marL="285750" indent="-285750">
              <a:buFont typeface="Wingdings" panose="05000000000000000000" pitchFamily="2" charset="2"/>
              <a:buChar char="Ø"/>
            </a:pPr>
            <a:r>
              <a:rPr lang="en-US" sz="1600" dirty="0">
                <a:sym typeface="Wingdings" panose="05000000000000000000" pitchFamily="2" charset="2"/>
              </a:rPr>
              <a:t>Using Fibonacci numbers as an example. </a:t>
            </a:r>
          </a:p>
          <a:p>
            <a:pPr marL="285750" indent="-285750">
              <a:buFont typeface="Wingdings" panose="05000000000000000000" pitchFamily="2" charset="2"/>
              <a:buChar char="v"/>
            </a:pPr>
            <a:r>
              <a:rPr lang="en-US" sz="1600" dirty="0">
                <a:sym typeface="Wingdings" panose="05000000000000000000" pitchFamily="2" charset="2"/>
              </a:rPr>
              <a:t>The recursion algorithm has a lot of recomputing. Many computations are repeated.</a:t>
            </a:r>
          </a:p>
          <a:p>
            <a:pPr marL="285750" indent="-285750">
              <a:buFont typeface="Wingdings" panose="05000000000000000000" pitchFamily="2" charset="2"/>
              <a:buChar char="v"/>
            </a:pPr>
            <a:r>
              <a:rPr lang="en-US" sz="1600" dirty="0">
                <a:sym typeface="Wingdings" panose="05000000000000000000" pitchFamily="2" charset="2"/>
              </a:rPr>
              <a:t>The list algorithm to store all previous computing will waste a lot of space.</a:t>
            </a:r>
          </a:p>
          <a:p>
            <a:pPr marL="285750" indent="-285750">
              <a:buFont typeface="Wingdings" panose="05000000000000000000" pitchFamily="2" charset="2"/>
              <a:buChar char="v"/>
            </a:pPr>
            <a:r>
              <a:rPr lang="en-US" sz="1600" dirty="0">
                <a:sym typeface="Wingdings" panose="05000000000000000000" pitchFamily="2" charset="2"/>
              </a:rPr>
              <a:t>O(n) addition and less space used.</a:t>
            </a:r>
          </a:p>
          <a:p>
            <a:pPr marL="285750" indent="-285750">
              <a:buFont typeface="Wingdings" panose="05000000000000000000" pitchFamily="2" charset="2"/>
              <a:buChar char="Ø"/>
            </a:pPr>
            <a:r>
              <a:rPr lang="en-US" sz="1600" dirty="0">
                <a:sym typeface="Wingdings" panose="05000000000000000000" pitchFamily="2" charset="2"/>
              </a:rPr>
              <a:t>The key idea of dynamic programming: avoid recomputing the same thing again.</a:t>
            </a:r>
          </a:p>
          <a:p>
            <a:endParaRPr lang="en-US" sz="1600" dirty="0">
              <a:sym typeface="Wingdings" panose="05000000000000000000" pitchFamily="2" charset="2"/>
            </a:endParaRPr>
          </a:p>
        </p:txBody>
      </p:sp>
      <p:pic>
        <p:nvPicPr>
          <p:cNvPr id="2" name="Picture 1">
            <a:extLst>
              <a:ext uri="{FF2B5EF4-FFF2-40B4-BE49-F238E27FC236}">
                <a16:creationId xmlns:a16="http://schemas.microsoft.com/office/drawing/2014/main" id="{A60C3EDB-7CAC-438F-A0CC-28885FCF60EC}"/>
              </a:ext>
            </a:extLst>
          </p:cNvPr>
          <p:cNvPicPr>
            <a:picLocks noChangeAspect="1"/>
          </p:cNvPicPr>
          <p:nvPr/>
        </p:nvPicPr>
        <p:blipFill>
          <a:blip r:embed="rId7"/>
          <a:stretch>
            <a:fillRect/>
          </a:stretch>
        </p:blipFill>
        <p:spPr>
          <a:xfrm>
            <a:off x="3847879" y="3924732"/>
            <a:ext cx="4040288" cy="1837471"/>
          </a:xfrm>
          <a:prstGeom prst="rect">
            <a:avLst/>
          </a:prstGeom>
        </p:spPr>
      </p:pic>
      <p:sp>
        <p:nvSpPr>
          <p:cNvPr id="11" name="TextBox 10">
            <a:extLst>
              <a:ext uri="{FF2B5EF4-FFF2-40B4-BE49-F238E27FC236}">
                <a16:creationId xmlns:a16="http://schemas.microsoft.com/office/drawing/2014/main" id="{BA05F8C4-7F39-4B7C-B37A-4976D7CED974}"/>
              </a:ext>
            </a:extLst>
          </p:cNvPr>
          <p:cNvSpPr txBox="1"/>
          <p:nvPr/>
        </p:nvSpPr>
        <p:spPr>
          <a:xfrm>
            <a:off x="7888167" y="3181574"/>
            <a:ext cx="4216940" cy="646331"/>
          </a:xfrm>
          <a:prstGeom prst="rect">
            <a:avLst/>
          </a:prstGeom>
          <a:noFill/>
        </p:spPr>
        <p:txBody>
          <a:bodyPr wrap="square" rtlCol="0">
            <a:spAutoFit/>
          </a:bodyPr>
          <a:lstStyle/>
          <a:p>
            <a:pPr marL="285750" indent="-285750">
              <a:buFont typeface="Arial" panose="020B0604020202020204" pitchFamily="34" charset="0"/>
              <a:buChar char="•"/>
            </a:pPr>
            <a:r>
              <a:rPr lang="en-US" dirty="0"/>
              <a:t>Longest Increasing Subsequence</a:t>
            </a:r>
          </a:p>
          <a:p>
            <a:pPr marL="285750" indent="-285750">
              <a:buFont typeface="Wingdings" panose="05000000000000000000" pitchFamily="2" charset="2"/>
              <a:buChar char="Ø"/>
            </a:pPr>
            <a:r>
              <a:rPr lang="en-US" dirty="0">
                <a:sym typeface="Wingdings" panose="05000000000000000000" pitchFamily="2" charset="2"/>
              </a:rPr>
              <a:t>Subproblems and Recurrence Relation</a:t>
            </a:r>
          </a:p>
        </p:txBody>
      </p:sp>
      <p:pic>
        <p:nvPicPr>
          <p:cNvPr id="4" name="Picture 3">
            <a:extLst>
              <a:ext uri="{FF2B5EF4-FFF2-40B4-BE49-F238E27FC236}">
                <a16:creationId xmlns:a16="http://schemas.microsoft.com/office/drawing/2014/main" id="{D36D15B2-2323-4469-88F6-05836019169D}"/>
              </a:ext>
            </a:extLst>
          </p:cNvPr>
          <p:cNvPicPr>
            <a:picLocks noChangeAspect="1"/>
          </p:cNvPicPr>
          <p:nvPr/>
        </p:nvPicPr>
        <p:blipFill>
          <a:blip r:embed="rId8"/>
          <a:stretch>
            <a:fillRect/>
          </a:stretch>
        </p:blipFill>
        <p:spPr>
          <a:xfrm>
            <a:off x="7975059" y="3798332"/>
            <a:ext cx="4216941" cy="1772100"/>
          </a:xfrm>
          <a:prstGeom prst="rect">
            <a:avLst/>
          </a:prstGeom>
        </p:spPr>
      </p:pic>
      <p:pic>
        <p:nvPicPr>
          <p:cNvPr id="6" name="Picture 5">
            <a:extLst>
              <a:ext uri="{FF2B5EF4-FFF2-40B4-BE49-F238E27FC236}">
                <a16:creationId xmlns:a16="http://schemas.microsoft.com/office/drawing/2014/main" id="{3232B5D6-3B73-4293-8C10-A65C0CC06C02}"/>
              </a:ext>
            </a:extLst>
          </p:cNvPr>
          <p:cNvPicPr>
            <a:picLocks noChangeAspect="1"/>
          </p:cNvPicPr>
          <p:nvPr/>
        </p:nvPicPr>
        <p:blipFill>
          <a:blip r:embed="rId9"/>
          <a:stretch>
            <a:fillRect/>
          </a:stretch>
        </p:blipFill>
        <p:spPr>
          <a:xfrm>
            <a:off x="7975058" y="5542574"/>
            <a:ext cx="4216942" cy="1303418"/>
          </a:xfrm>
          <a:prstGeom prst="rect">
            <a:avLst/>
          </a:prstGeom>
        </p:spPr>
      </p:pic>
      <p:cxnSp>
        <p:nvCxnSpPr>
          <p:cNvPr id="15" name="Straight Arrow Connector 14">
            <a:extLst>
              <a:ext uri="{FF2B5EF4-FFF2-40B4-BE49-F238E27FC236}">
                <a16:creationId xmlns:a16="http://schemas.microsoft.com/office/drawing/2014/main" id="{71AC757E-DD4C-449F-9729-95B1A840095A}"/>
              </a:ext>
            </a:extLst>
          </p:cNvPr>
          <p:cNvCxnSpPr>
            <a:cxnSpLocks/>
          </p:cNvCxnSpPr>
          <p:nvPr/>
        </p:nvCxnSpPr>
        <p:spPr>
          <a:xfrm flipV="1">
            <a:off x="3270325" y="5195427"/>
            <a:ext cx="673800" cy="34714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5387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BD9C6A6-7DE6-47F0-A27D-F64EAB601629}"/>
              </a:ext>
            </a:extLst>
          </p:cNvPr>
          <p:cNvPicPr>
            <a:picLocks noChangeAspect="1"/>
          </p:cNvPicPr>
          <p:nvPr/>
        </p:nvPicPr>
        <p:blipFill rotWithShape="1">
          <a:blip r:embed="rId3"/>
          <a:srcRect l="2700"/>
          <a:stretch/>
        </p:blipFill>
        <p:spPr>
          <a:xfrm>
            <a:off x="1" y="0"/>
            <a:ext cx="3727782" cy="3184263"/>
          </a:xfrm>
          <a:prstGeom prst="rect">
            <a:avLst/>
          </a:prstGeom>
        </p:spPr>
      </p:pic>
      <p:pic>
        <p:nvPicPr>
          <p:cNvPr id="16" name="Picture 15">
            <a:extLst>
              <a:ext uri="{FF2B5EF4-FFF2-40B4-BE49-F238E27FC236}">
                <a16:creationId xmlns:a16="http://schemas.microsoft.com/office/drawing/2014/main" id="{A28030B8-16C3-4E94-ADCF-4DDF326ED5AE}"/>
              </a:ext>
            </a:extLst>
          </p:cNvPr>
          <p:cNvPicPr>
            <a:picLocks noChangeAspect="1"/>
          </p:cNvPicPr>
          <p:nvPr/>
        </p:nvPicPr>
        <p:blipFill rotWithShape="1">
          <a:blip r:embed="rId4"/>
          <a:srcRect l="1995" r="1976"/>
          <a:stretch/>
        </p:blipFill>
        <p:spPr>
          <a:xfrm>
            <a:off x="3727783" y="0"/>
            <a:ext cx="4362780" cy="3184262"/>
          </a:xfrm>
          <a:prstGeom prst="rect">
            <a:avLst/>
          </a:prstGeom>
        </p:spPr>
      </p:pic>
      <p:pic>
        <p:nvPicPr>
          <p:cNvPr id="17" name="Picture 16">
            <a:extLst>
              <a:ext uri="{FF2B5EF4-FFF2-40B4-BE49-F238E27FC236}">
                <a16:creationId xmlns:a16="http://schemas.microsoft.com/office/drawing/2014/main" id="{7336B893-DF6A-4324-B1F0-0132BBA27CC7}"/>
              </a:ext>
            </a:extLst>
          </p:cNvPr>
          <p:cNvPicPr>
            <a:picLocks noChangeAspect="1"/>
          </p:cNvPicPr>
          <p:nvPr/>
        </p:nvPicPr>
        <p:blipFill>
          <a:blip r:embed="rId5"/>
          <a:stretch>
            <a:fillRect/>
          </a:stretch>
        </p:blipFill>
        <p:spPr>
          <a:xfrm>
            <a:off x="7990543" y="-1"/>
            <a:ext cx="4201456" cy="3184261"/>
          </a:xfrm>
          <a:prstGeom prst="rect">
            <a:avLst/>
          </a:prstGeom>
        </p:spPr>
      </p:pic>
      <p:pic>
        <p:nvPicPr>
          <p:cNvPr id="19" name="Picture 18">
            <a:extLst>
              <a:ext uri="{FF2B5EF4-FFF2-40B4-BE49-F238E27FC236}">
                <a16:creationId xmlns:a16="http://schemas.microsoft.com/office/drawing/2014/main" id="{79AF4517-160B-4207-9C19-DD5A752E267B}"/>
              </a:ext>
            </a:extLst>
          </p:cNvPr>
          <p:cNvPicPr>
            <a:picLocks noChangeAspect="1"/>
          </p:cNvPicPr>
          <p:nvPr/>
        </p:nvPicPr>
        <p:blipFill>
          <a:blip r:embed="rId6"/>
          <a:stretch>
            <a:fillRect/>
          </a:stretch>
        </p:blipFill>
        <p:spPr>
          <a:xfrm>
            <a:off x="0" y="3184260"/>
            <a:ext cx="3727783" cy="2835285"/>
          </a:xfrm>
          <a:prstGeom prst="rect">
            <a:avLst/>
          </a:prstGeom>
        </p:spPr>
      </p:pic>
      <p:sp>
        <p:nvSpPr>
          <p:cNvPr id="20" name="TextBox 19">
            <a:extLst>
              <a:ext uri="{FF2B5EF4-FFF2-40B4-BE49-F238E27FC236}">
                <a16:creationId xmlns:a16="http://schemas.microsoft.com/office/drawing/2014/main" id="{AB1294FD-C21D-47ED-8DD0-0627F2C6B38E}"/>
              </a:ext>
            </a:extLst>
          </p:cNvPr>
          <p:cNvSpPr txBox="1"/>
          <p:nvPr/>
        </p:nvSpPr>
        <p:spPr>
          <a:xfrm>
            <a:off x="2644563" y="3964195"/>
            <a:ext cx="776369" cy="307777"/>
          </a:xfrm>
          <a:prstGeom prst="rect">
            <a:avLst/>
          </a:prstGeom>
          <a:noFill/>
        </p:spPr>
        <p:txBody>
          <a:bodyPr wrap="square" rtlCol="0">
            <a:spAutoFit/>
          </a:bodyPr>
          <a:lstStyle/>
          <a:p>
            <a:r>
              <a:rPr lang="en-US" sz="1400" dirty="0"/>
              <a:t>O(n^2)</a:t>
            </a:r>
          </a:p>
        </p:txBody>
      </p:sp>
      <p:sp>
        <p:nvSpPr>
          <p:cNvPr id="21" name="Rectangle 20">
            <a:extLst>
              <a:ext uri="{FF2B5EF4-FFF2-40B4-BE49-F238E27FC236}">
                <a16:creationId xmlns:a16="http://schemas.microsoft.com/office/drawing/2014/main" id="{C76C7B46-CC85-4951-A87A-A128223D5EF2}"/>
              </a:ext>
            </a:extLst>
          </p:cNvPr>
          <p:cNvSpPr/>
          <p:nvPr/>
        </p:nvSpPr>
        <p:spPr>
          <a:xfrm>
            <a:off x="0" y="6190626"/>
            <a:ext cx="8128906" cy="584775"/>
          </a:xfrm>
          <a:prstGeom prst="rect">
            <a:avLst/>
          </a:prstGeom>
        </p:spPr>
        <p:txBody>
          <a:bodyPr wrap="square">
            <a:spAutoFit/>
          </a:bodyPr>
          <a:lstStyle/>
          <a:p>
            <a:pPr marL="285750" indent="-285750">
              <a:buFont typeface="Wingdings" panose="05000000000000000000" pitchFamily="2" charset="2"/>
              <a:buChar char="v"/>
            </a:pPr>
            <a:r>
              <a:rPr lang="en-US" sz="1600" dirty="0">
                <a:sym typeface="Wingdings" panose="05000000000000000000" pitchFamily="2" charset="2"/>
              </a:rPr>
              <a:t>We need to store in the table T the value of LIS(</a:t>
            </a:r>
            <a:r>
              <a:rPr lang="en-US" sz="1600" dirty="0" err="1">
                <a:sym typeface="Wingdings" panose="05000000000000000000" pitchFamily="2" charset="2"/>
              </a:rPr>
              <a:t>i</a:t>
            </a:r>
            <a:r>
              <a:rPr lang="en-US" sz="1600" dirty="0">
                <a:sym typeface="Wingdings" panose="05000000000000000000" pitchFamily="2" charset="2"/>
              </a:rPr>
              <a:t>) for all I from 0 to n-1.</a:t>
            </a:r>
          </a:p>
          <a:p>
            <a:pPr marL="285750" indent="-285750">
              <a:buFont typeface="Wingdings" panose="05000000000000000000" pitchFamily="2" charset="2"/>
              <a:buChar char="v"/>
            </a:pPr>
            <a:r>
              <a:rPr lang="en-US" sz="1600" dirty="0">
                <a:sym typeface="Wingdings" panose="05000000000000000000" pitchFamily="2" charset="2"/>
              </a:rPr>
              <a:t>Data structure for T is an array of size n. Fill in this array iteratively instead of recursively.</a:t>
            </a:r>
          </a:p>
        </p:txBody>
      </p:sp>
      <p:pic>
        <p:nvPicPr>
          <p:cNvPr id="23" name="Picture 22">
            <a:extLst>
              <a:ext uri="{FF2B5EF4-FFF2-40B4-BE49-F238E27FC236}">
                <a16:creationId xmlns:a16="http://schemas.microsoft.com/office/drawing/2014/main" id="{0050F6DA-4173-4305-A19A-5BAB668C6802}"/>
              </a:ext>
            </a:extLst>
          </p:cNvPr>
          <p:cNvPicPr>
            <a:picLocks noChangeAspect="1"/>
          </p:cNvPicPr>
          <p:nvPr/>
        </p:nvPicPr>
        <p:blipFill>
          <a:blip r:embed="rId7"/>
          <a:stretch>
            <a:fillRect/>
          </a:stretch>
        </p:blipFill>
        <p:spPr>
          <a:xfrm>
            <a:off x="3770420" y="3047353"/>
            <a:ext cx="3917399" cy="3143271"/>
          </a:xfrm>
          <a:prstGeom prst="rect">
            <a:avLst/>
          </a:prstGeom>
        </p:spPr>
      </p:pic>
      <p:sp>
        <p:nvSpPr>
          <p:cNvPr id="9" name="TextBox 8">
            <a:extLst>
              <a:ext uri="{FF2B5EF4-FFF2-40B4-BE49-F238E27FC236}">
                <a16:creationId xmlns:a16="http://schemas.microsoft.com/office/drawing/2014/main" id="{D1FD974F-F070-4C91-9604-BD0843F411B7}"/>
              </a:ext>
            </a:extLst>
          </p:cNvPr>
          <p:cNvSpPr txBox="1"/>
          <p:nvPr/>
        </p:nvSpPr>
        <p:spPr>
          <a:xfrm>
            <a:off x="7888167" y="3181574"/>
            <a:ext cx="4216940" cy="1200329"/>
          </a:xfrm>
          <a:prstGeom prst="rect">
            <a:avLst/>
          </a:prstGeom>
          <a:noFill/>
        </p:spPr>
        <p:txBody>
          <a:bodyPr wrap="square" rtlCol="0">
            <a:spAutoFit/>
          </a:bodyPr>
          <a:lstStyle/>
          <a:p>
            <a:pPr marL="285750" indent="-285750">
              <a:buFont typeface="Wingdings" panose="05000000000000000000" pitchFamily="2" charset="2"/>
              <a:buChar char="Ø"/>
            </a:pPr>
            <a:r>
              <a:rPr lang="en-US" dirty="0">
                <a:sym typeface="Wingdings" panose="05000000000000000000" pitchFamily="2" charset="2"/>
              </a:rPr>
              <a:t>Reconstructing a Solution</a:t>
            </a:r>
          </a:p>
          <a:p>
            <a:pPr marL="285750" indent="-285750">
              <a:buFont typeface="Wingdings" panose="05000000000000000000" pitchFamily="2" charset="2"/>
              <a:buChar char="v"/>
            </a:pPr>
            <a:r>
              <a:rPr lang="en-US" dirty="0">
                <a:sym typeface="Wingdings" panose="05000000000000000000" pitchFamily="2" charset="2"/>
              </a:rPr>
              <a:t>For each subproblem we will keep its optimal value and a choice leading to this value</a:t>
            </a:r>
          </a:p>
        </p:txBody>
      </p:sp>
      <p:pic>
        <p:nvPicPr>
          <p:cNvPr id="2" name="Picture 1">
            <a:extLst>
              <a:ext uri="{FF2B5EF4-FFF2-40B4-BE49-F238E27FC236}">
                <a16:creationId xmlns:a16="http://schemas.microsoft.com/office/drawing/2014/main" id="{CC681BFA-F9D9-4FB9-B16B-D2B65764F5DE}"/>
              </a:ext>
            </a:extLst>
          </p:cNvPr>
          <p:cNvPicPr>
            <a:picLocks noChangeAspect="1"/>
          </p:cNvPicPr>
          <p:nvPr/>
        </p:nvPicPr>
        <p:blipFill>
          <a:blip r:embed="rId8"/>
          <a:stretch>
            <a:fillRect/>
          </a:stretch>
        </p:blipFill>
        <p:spPr>
          <a:xfrm>
            <a:off x="7687819" y="4458454"/>
            <a:ext cx="4485966" cy="2345505"/>
          </a:xfrm>
          <a:prstGeom prst="rect">
            <a:avLst/>
          </a:prstGeom>
        </p:spPr>
      </p:pic>
    </p:spTree>
    <p:extLst>
      <p:ext uri="{BB962C8B-B14F-4D97-AF65-F5344CB8AC3E}">
        <p14:creationId xmlns:p14="http://schemas.microsoft.com/office/powerpoint/2010/main" val="677056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54A527A-BC40-4E8B-A733-944BA2C8E10E}"/>
              </a:ext>
            </a:extLst>
          </p:cNvPr>
          <p:cNvPicPr>
            <a:picLocks noChangeAspect="1"/>
          </p:cNvPicPr>
          <p:nvPr/>
        </p:nvPicPr>
        <p:blipFill>
          <a:blip r:embed="rId2"/>
          <a:stretch>
            <a:fillRect/>
          </a:stretch>
        </p:blipFill>
        <p:spPr>
          <a:xfrm>
            <a:off x="8116711" y="2861251"/>
            <a:ext cx="3894667" cy="3052296"/>
          </a:xfrm>
          <a:prstGeom prst="rect">
            <a:avLst/>
          </a:prstGeom>
        </p:spPr>
      </p:pic>
      <p:pic>
        <p:nvPicPr>
          <p:cNvPr id="2" name="Picture 1">
            <a:extLst>
              <a:ext uri="{FF2B5EF4-FFF2-40B4-BE49-F238E27FC236}">
                <a16:creationId xmlns:a16="http://schemas.microsoft.com/office/drawing/2014/main" id="{A914BD3C-F3C5-4110-B0D2-8351F168773E}"/>
              </a:ext>
            </a:extLst>
          </p:cNvPr>
          <p:cNvPicPr>
            <a:picLocks noChangeAspect="1"/>
          </p:cNvPicPr>
          <p:nvPr/>
        </p:nvPicPr>
        <p:blipFill rotWithShape="1">
          <a:blip r:embed="rId3"/>
          <a:srcRect r="19590"/>
          <a:stretch/>
        </p:blipFill>
        <p:spPr>
          <a:xfrm>
            <a:off x="0" y="28990"/>
            <a:ext cx="3115733" cy="2809211"/>
          </a:xfrm>
          <a:prstGeom prst="rect">
            <a:avLst/>
          </a:prstGeom>
        </p:spPr>
      </p:pic>
      <p:sp>
        <p:nvSpPr>
          <p:cNvPr id="3" name="TextBox 2">
            <a:extLst>
              <a:ext uri="{FF2B5EF4-FFF2-40B4-BE49-F238E27FC236}">
                <a16:creationId xmlns:a16="http://schemas.microsoft.com/office/drawing/2014/main" id="{6C17443A-9453-4882-80D9-A1483DE7B574}"/>
              </a:ext>
            </a:extLst>
          </p:cNvPr>
          <p:cNvSpPr txBox="1"/>
          <p:nvPr/>
        </p:nvSpPr>
        <p:spPr>
          <a:xfrm>
            <a:off x="3350252" y="35400"/>
            <a:ext cx="1718459" cy="2031325"/>
          </a:xfrm>
          <a:prstGeom prst="rect">
            <a:avLst/>
          </a:prstGeom>
          <a:noFill/>
        </p:spPr>
        <p:txBody>
          <a:bodyPr wrap="square" rtlCol="0">
            <a:spAutoFit/>
          </a:bodyPr>
          <a:lstStyle/>
          <a:p>
            <a:pPr marL="285750" indent="-285750">
              <a:buFont typeface="Wingdings" panose="05000000000000000000" pitchFamily="2" charset="2"/>
              <a:buChar char="v"/>
            </a:pPr>
            <a:r>
              <a:rPr lang="en-US" sz="1400" dirty="0">
                <a:sym typeface="Wingdings" panose="05000000000000000000" pitchFamily="2" charset="2"/>
              </a:rPr>
              <a:t>Start with an empty sequence</a:t>
            </a:r>
          </a:p>
          <a:p>
            <a:pPr marL="285750" indent="-285750">
              <a:buFont typeface="Wingdings" panose="05000000000000000000" pitchFamily="2" charset="2"/>
              <a:buChar char="v"/>
            </a:pPr>
            <a:r>
              <a:rPr lang="en-US" sz="1400" dirty="0">
                <a:sym typeface="Wingdings" panose="05000000000000000000" pitchFamily="2" charset="2"/>
              </a:rPr>
              <a:t>Extend it element by element recursively</a:t>
            </a:r>
          </a:p>
          <a:p>
            <a:pPr marL="285750" indent="-285750">
              <a:buFont typeface="Wingdings" panose="05000000000000000000" pitchFamily="2" charset="2"/>
              <a:buChar char="v"/>
            </a:pPr>
            <a:r>
              <a:rPr lang="en-US" sz="1400" dirty="0">
                <a:sym typeface="Wingdings" panose="05000000000000000000" pitchFamily="2" charset="2"/>
              </a:rPr>
              <a:t>Keep track of the length of the sequence</a:t>
            </a:r>
          </a:p>
        </p:txBody>
      </p:sp>
      <p:pic>
        <p:nvPicPr>
          <p:cNvPr id="4" name="Picture 3">
            <a:extLst>
              <a:ext uri="{FF2B5EF4-FFF2-40B4-BE49-F238E27FC236}">
                <a16:creationId xmlns:a16="http://schemas.microsoft.com/office/drawing/2014/main" id="{5983B119-3C0B-4A9A-A143-5CA43D04E319}"/>
              </a:ext>
            </a:extLst>
          </p:cNvPr>
          <p:cNvPicPr>
            <a:picLocks noChangeAspect="1"/>
          </p:cNvPicPr>
          <p:nvPr/>
        </p:nvPicPr>
        <p:blipFill>
          <a:blip r:embed="rId4"/>
          <a:stretch>
            <a:fillRect/>
          </a:stretch>
        </p:blipFill>
        <p:spPr>
          <a:xfrm>
            <a:off x="5159055" y="6333"/>
            <a:ext cx="3238502" cy="2762377"/>
          </a:xfrm>
          <a:prstGeom prst="rect">
            <a:avLst/>
          </a:prstGeom>
        </p:spPr>
      </p:pic>
      <p:pic>
        <p:nvPicPr>
          <p:cNvPr id="5" name="Picture 4">
            <a:extLst>
              <a:ext uri="{FF2B5EF4-FFF2-40B4-BE49-F238E27FC236}">
                <a16:creationId xmlns:a16="http://schemas.microsoft.com/office/drawing/2014/main" id="{A4FBDCEF-55C4-4041-80D0-CBB1D5A64D4C}"/>
              </a:ext>
            </a:extLst>
          </p:cNvPr>
          <p:cNvPicPr>
            <a:picLocks noChangeAspect="1"/>
          </p:cNvPicPr>
          <p:nvPr/>
        </p:nvPicPr>
        <p:blipFill>
          <a:blip r:embed="rId5"/>
          <a:stretch>
            <a:fillRect/>
          </a:stretch>
        </p:blipFill>
        <p:spPr>
          <a:xfrm>
            <a:off x="8458671" y="84872"/>
            <a:ext cx="3704099" cy="2683838"/>
          </a:xfrm>
          <a:prstGeom prst="rect">
            <a:avLst/>
          </a:prstGeom>
        </p:spPr>
      </p:pic>
      <p:pic>
        <p:nvPicPr>
          <p:cNvPr id="6" name="Picture 5">
            <a:extLst>
              <a:ext uri="{FF2B5EF4-FFF2-40B4-BE49-F238E27FC236}">
                <a16:creationId xmlns:a16="http://schemas.microsoft.com/office/drawing/2014/main" id="{79197706-63E0-4652-AE43-B37AFECC9CE3}"/>
              </a:ext>
            </a:extLst>
          </p:cNvPr>
          <p:cNvPicPr>
            <a:picLocks noChangeAspect="1"/>
          </p:cNvPicPr>
          <p:nvPr/>
        </p:nvPicPr>
        <p:blipFill>
          <a:blip r:embed="rId6"/>
          <a:stretch>
            <a:fillRect/>
          </a:stretch>
        </p:blipFill>
        <p:spPr>
          <a:xfrm>
            <a:off x="0" y="2768710"/>
            <a:ext cx="3631576" cy="3020657"/>
          </a:xfrm>
          <a:prstGeom prst="rect">
            <a:avLst/>
          </a:prstGeom>
        </p:spPr>
      </p:pic>
      <p:pic>
        <p:nvPicPr>
          <p:cNvPr id="7" name="Picture 6">
            <a:extLst>
              <a:ext uri="{FF2B5EF4-FFF2-40B4-BE49-F238E27FC236}">
                <a16:creationId xmlns:a16="http://schemas.microsoft.com/office/drawing/2014/main" id="{1234655B-9520-4D14-84D8-7B8CF79D7F23}"/>
              </a:ext>
            </a:extLst>
          </p:cNvPr>
          <p:cNvPicPr>
            <a:picLocks noChangeAspect="1"/>
          </p:cNvPicPr>
          <p:nvPr/>
        </p:nvPicPr>
        <p:blipFill>
          <a:blip r:embed="rId7"/>
          <a:stretch>
            <a:fillRect/>
          </a:stretch>
        </p:blipFill>
        <p:spPr>
          <a:xfrm>
            <a:off x="3853533" y="2768710"/>
            <a:ext cx="4041220" cy="3020658"/>
          </a:xfrm>
          <a:prstGeom prst="rect">
            <a:avLst/>
          </a:prstGeom>
        </p:spPr>
      </p:pic>
      <p:sp>
        <p:nvSpPr>
          <p:cNvPr id="9" name="Rectangle 8">
            <a:extLst>
              <a:ext uri="{FF2B5EF4-FFF2-40B4-BE49-F238E27FC236}">
                <a16:creationId xmlns:a16="http://schemas.microsoft.com/office/drawing/2014/main" id="{C7051061-B513-4AE4-9AA3-72422C6B3113}"/>
              </a:ext>
            </a:extLst>
          </p:cNvPr>
          <p:cNvSpPr/>
          <p:nvPr/>
        </p:nvSpPr>
        <p:spPr>
          <a:xfrm>
            <a:off x="79022" y="5868493"/>
            <a:ext cx="8037689" cy="954107"/>
          </a:xfrm>
          <a:prstGeom prst="rect">
            <a:avLst/>
          </a:prstGeom>
        </p:spPr>
        <p:txBody>
          <a:bodyPr wrap="square">
            <a:spAutoFit/>
          </a:bodyPr>
          <a:lstStyle/>
          <a:p>
            <a:pPr marL="285750" indent="-285750">
              <a:buFont typeface="Wingdings" panose="05000000000000000000" pitchFamily="2" charset="2"/>
              <a:buChar char="v"/>
            </a:pPr>
            <a:r>
              <a:rPr lang="en-US" sz="1400" dirty="0">
                <a:sym typeface="Wingdings" panose="05000000000000000000" pitchFamily="2" charset="2"/>
              </a:rPr>
              <a:t>Subproblems is the most important ingredient of a dynamic programming algorithm.</a:t>
            </a:r>
          </a:p>
          <a:p>
            <a:pPr marL="285750" indent="-285750">
              <a:buFont typeface="Wingdings" panose="05000000000000000000" pitchFamily="2" charset="2"/>
              <a:buChar char="v"/>
            </a:pPr>
            <a:r>
              <a:rPr lang="en-US" sz="1400" dirty="0">
                <a:sym typeface="Wingdings" panose="05000000000000000000" pitchFamily="2" charset="2"/>
              </a:rPr>
              <a:t>To arrive at right subproblem: </a:t>
            </a:r>
          </a:p>
          <a:p>
            <a:pPr marL="285750" indent="-285750">
              <a:buFont typeface="Courier New" panose="02070309020205020404" pitchFamily="49" charset="0"/>
              <a:buChar char="o"/>
            </a:pPr>
            <a:r>
              <a:rPr lang="en-US" sz="1400" dirty="0">
                <a:sym typeface="Wingdings" panose="05000000000000000000" pitchFamily="2" charset="2"/>
              </a:rPr>
              <a:t>Analyze the structure of an optimal solution</a:t>
            </a:r>
          </a:p>
          <a:p>
            <a:pPr marL="285750" indent="-285750">
              <a:buFont typeface="Courier New" panose="02070309020205020404" pitchFamily="49" charset="0"/>
              <a:buChar char="o"/>
            </a:pPr>
            <a:r>
              <a:rPr lang="en-US" sz="1400" dirty="0">
                <a:sym typeface="Wingdings" panose="05000000000000000000" pitchFamily="2" charset="2"/>
              </a:rPr>
              <a:t>Implement a brute force solution and optimize it</a:t>
            </a:r>
          </a:p>
        </p:txBody>
      </p:sp>
    </p:spTree>
    <p:extLst>
      <p:ext uri="{BB962C8B-B14F-4D97-AF65-F5344CB8AC3E}">
        <p14:creationId xmlns:p14="http://schemas.microsoft.com/office/powerpoint/2010/main" val="2592798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16861F-0F44-42D8-91B8-F9B714F12358}"/>
              </a:ext>
            </a:extLst>
          </p:cNvPr>
          <p:cNvSpPr txBox="1"/>
          <p:nvPr/>
        </p:nvSpPr>
        <p:spPr>
          <a:xfrm>
            <a:off x="112888" y="112889"/>
            <a:ext cx="11943645" cy="369332"/>
          </a:xfrm>
          <a:prstGeom prst="rect">
            <a:avLst/>
          </a:prstGeom>
          <a:noFill/>
        </p:spPr>
        <p:txBody>
          <a:bodyPr wrap="square" rtlCol="0">
            <a:spAutoFit/>
          </a:bodyPr>
          <a:lstStyle/>
          <a:p>
            <a:pPr marL="285750" indent="-285750">
              <a:buFont typeface="Arial" panose="020B0604020202020204" pitchFamily="34" charset="0"/>
              <a:buChar char="•"/>
            </a:pPr>
            <a:r>
              <a:rPr lang="en-US" dirty="0"/>
              <a:t>Edit Distance (</a:t>
            </a:r>
            <a:r>
              <a:rPr lang="en-US" dirty="0" err="1"/>
              <a:t>Levenshtein</a:t>
            </a:r>
            <a:r>
              <a:rPr lang="en-US" dirty="0"/>
              <a:t> distance): min # of insertions, deletions, and substitutions needed to transform A string to B. </a:t>
            </a:r>
            <a:endParaRPr lang="en-US" dirty="0">
              <a:sym typeface="Wingdings" panose="05000000000000000000" pitchFamily="2" charset="2"/>
            </a:endParaRPr>
          </a:p>
        </p:txBody>
      </p:sp>
      <p:pic>
        <p:nvPicPr>
          <p:cNvPr id="3" name="Picture 2">
            <a:extLst>
              <a:ext uri="{FF2B5EF4-FFF2-40B4-BE49-F238E27FC236}">
                <a16:creationId xmlns:a16="http://schemas.microsoft.com/office/drawing/2014/main" id="{B74055D1-AB85-49CC-9A38-F89C371B5CD6}"/>
              </a:ext>
            </a:extLst>
          </p:cNvPr>
          <p:cNvPicPr>
            <a:picLocks noChangeAspect="1"/>
          </p:cNvPicPr>
          <p:nvPr/>
        </p:nvPicPr>
        <p:blipFill>
          <a:blip r:embed="rId2"/>
          <a:stretch>
            <a:fillRect/>
          </a:stretch>
        </p:blipFill>
        <p:spPr>
          <a:xfrm>
            <a:off x="67733" y="482222"/>
            <a:ext cx="4012658" cy="2765148"/>
          </a:xfrm>
          <a:prstGeom prst="rect">
            <a:avLst/>
          </a:prstGeom>
        </p:spPr>
      </p:pic>
      <p:pic>
        <p:nvPicPr>
          <p:cNvPr id="4" name="Picture 3">
            <a:extLst>
              <a:ext uri="{FF2B5EF4-FFF2-40B4-BE49-F238E27FC236}">
                <a16:creationId xmlns:a16="http://schemas.microsoft.com/office/drawing/2014/main" id="{1ED09830-539C-4F8A-9761-5E66CBACED35}"/>
              </a:ext>
            </a:extLst>
          </p:cNvPr>
          <p:cNvPicPr>
            <a:picLocks noChangeAspect="1"/>
          </p:cNvPicPr>
          <p:nvPr/>
        </p:nvPicPr>
        <p:blipFill rotWithShape="1">
          <a:blip r:embed="rId3"/>
          <a:srcRect r="2737"/>
          <a:stretch/>
        </p:blipFill>
        <p:spPr>
          <a:xfrm>
            <a:off x="4282879" y="499457"/>
            <a:ext cx="3828732" cy="2730677"/>
          </a:xfrm>
          <a:prstGeom prst="rect">
            <a:avLst/>
          </a:prstGeom>
        </p:spPr>
      </p:pic>
      <p:pic>
        <p:nvPicPr>
          <p:cNvPr id="5" name="Picture 4">
            <a:extLst>
              <a:ext uri="{FF2B5EF4-FFF2-40B4-BE49-F238E27FC236}">
                <a16:creationId xmlns:a16="http://schemas.microsoft.com/office/drawing/2014/main" id="{A023CF1F-0026-4F59-86EC-3CAF30B14D2A}"/>
              </a:ext>
            </a:extLst>
          </p:cNvPr>
          <p:cNvPicPr>
            <a:picLocks noChangeAspect="1"/>
          </p:cNvPicPr>
          <p:nvPr/>
        </p:nvPicPr>
        <p:blipFill>
          <a:blip r:embed="rId4"/>
          <a:stretch>
            <a:fillRect/>
          </a:stretch>
        </p:blipFill>
        <p:spPr>
          <a:xfrm>
            <a:off x="8210298" y="520523"/>
            <a:ext cx="3981702" cy="2709611"/>
          </a:xfrm>
          <a:prstGeom prst="rect">
            <a:avLst/>
          </a:prstGeom>
        </p:spPr>
      </p:pic>
      <p:pic>
        <p:nvPicPr>
          <p:cNvPr id="6" name="Picture 5">
            <a:extLst>
              <a:ext uri="{FF2B5EF4-FFF2-40B4-BE49-F238E27FC236}">
                <a16:creationId xmlns:a16="http://schemas.microsoft.com/office/drawing/2014/main" id="{D3812806-EE42-4C8F-9963-20748DCA26E5}"/>
              </a:ext>
            </a:extLst>
          </p:cNvPr>
          <p:cNvPicPr>
            <a:picLocks noChangeAspect="1"/>
          </p:cNvPicPr>
          <p:nvPr/>
        </p:nvPicPr>
        <p:blipFill>
          <a:blip r:embed="rId5"/>
          <a:stretch>
            <a:fillRect/>
          </a:stretch>
        </p:blipFill>
        <p:spPr>
          <a:xfrm>
            <a:off x="67733" y="3497742"/>
            <a:ext cx="4047134" cy="3247369"/>
          </a:xfrm>
          <a:prstGeom prst="rect">
            <a:avLst/>
          </a:prstGeom>
        </p:spPr>
      </p:pic>
      <p:pic>
        <p:nvPicPr>
          <p:cNvPr id="7" name="Picture 6">
            <a:extLst>
              <a:ext uri="{FF2B5EF4-FFF2-40B4-BE49-F238E27FC236}">
                <a16:creationId xmlns:a16="http://schemas.microsoft.com/office/drawing/2014/main" id="{7E39B4CD-AA67-4AB9-8336-6F4748EDBD8C}"/>
              </a:ext>
            </a:extLst>
          </p:cNvPr>
          <p:cNvPicPr>
            <a:picLocks noChangeAspect="1"/>
          </p:cNvPicPr>
          <p:nvPr/>
        </p:nvPicPr>
        <p:blipFill>
          <a:blip r:embed="rId6"/>
          <a:stretch>
            <a:fillRect/>
          </a:stretch>
        </p:blipFill>
        <p:spPr>
          <a:xfrm>
            <a:off x="4114867" y="3489352"/>
            <a:ext cx="4154260" cy="3129844"/>
          </a:xfrm>
          <a:prstGeom prst="rect">
            <a:avLst/>
          </a:prstGeom>
        </p:spPr>
      </p:pic>
      <p:sp>
        <p:nvSpPr>
          <p:cNvPr id="8" name="Rectangle 7">
            <a:extLst>
              <a:ext uri="{FF2B5EF4-FFF2-40B4-BE49-F238E27FC236}">
                <a16:creationId xmlns:a16="http://schemas.microsoft.com/office/drawing/2014/main" id="{D9BA358A-6EE7-482E-A6D9-B6899BEED3B2}"/>
              </a:ext>
            </a:extLst>
          </p:cNvPr>
          <p:cNvSpPr/>
          <p:nvPr/>
        </p:nvSpPr>
        <p:spPr>
          <a:xfrm>
            <a:off x="4114867" y="6512877"/>
            <a:ext cx="4233834" cy="338554"/>
          </a:xfrm>
          <a:prstGeom prst="rect">
            <a:avLst/>
          </a:prstGeom>
        </p:spPr>
        <p:txBody>
          <a:bodyPr wrap="square">
            <a:spAutoFit/>
          </a:bodyPr>
          <a:lstStyle/>
          <a:p>
            <a:r>
              <a:rPr lang="en-US" sz="1600" dirty="0">
                <a:sym typeface="Wingdings" panose="05000000000000000000" pitchFamily="2" charset="2"/>
              </a:rPr>
              <a:t>Fill in the table row by row or column by column</a:t>
            </a:r>
          </a:p>
        </p:txBody>
      </p:sp>
      <p:pic>
        <p:nvPicPr>
          <p:cNvPr id="9" name="Picture 8">
            <a:extLst>
              <a:ext uri="{FF2B5EF4-FFF2-40B4-BE49-F238E27FC236}">
                <a16:creationId xmlns:a16="http://schemas.microsoft.com/office/drawing/2014/main" id="{066B0275-DB99-4068-BE82-4D60A1C1D261}"/>
              </a:ext>
            </a:extLst>
          </p:cNvPr>
          <p:cNvPicPr>
            <a:picLocks noChangeAspect="1"/>
          </p:cNvPicPr>
          <p:nvPr/>
        </p:nvPicPr>
        <p:blipFill>
          <a:blip r:embed="rId7"/>
          <a:stretch>
            <a:fillRect/>
          </a:stretch>
        </p:blipFill>
        <p:spPr>
          <a:xfrm>
            <a:off x="8255777" y="3489352"/>
            <a:ext cx="3936223" cy="3255759"/>
          </a:xfrm>
          <a:prstGeom prst="rect">
            <a:avLst/>
          </a:prstGeom>
        </p:spPr>
      </p:pic>
    </p:spTree>
    <p:extLst>
      <p:ext uri="{BB962C8B-B14F-4D97-AF65-F5344CB8AC3E}">
        <p14:creationId xmlns:p14="http://schemas.microsoft.com/office/powerpoint/2010/main" val="1081997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D819078-4720-4B0E-A69B-EAF3B80BEC21}"/>
              </a:ext>
            </a:extLst>
          </p:cNvPr>
          <p:cNvSpPr txBox="1"/>
          <p:nvPr/>
        </p:nvSpPr>
        <p:spPr>
          <a:xfrm>
            <a:off x="158775" y="76437"/>
            <a:ext cx="4018547"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a:t>Naïve Algorithm and Running Time</a:t>
            </a:r>
          </a:p>
        </p:txBody>
      </p:sp>
      <p:pic>
        <p:nvPicPr>
          <p:cNvPr id="8" name="Picture 7">
            <a:extLst>
              <a:ext uri="{FF2B5EF4-FFF2-40B4-BE49-F238E27FC236}">
                <a16:creationId xmlns:a16="http://schemas.microsoft.com/office/drawing/2014/main" id="{C61A740B-3046-4EAD-A9B2-247F52E01614}"/>
              </a:ext>
            </a:extLst>
          </p:cNvPr>
          <p:cNvPicPr>
            <a:picLocks noChangeAspect="1"/>
          </p:cNvPicPr>
          <p:nvPr/>
        </p:nvPicPr>
        <p:blipFill>
          <a:blip r:embed="rId3"/>
          <a:stretch>
            <a:fillRect/>
          </a:stretch>
        </p:blipFill>
        <p:spPr>
          <a:xfrm>
            <a:off x="158775" y="455643"/>
            <a:ext cx="5395156" cy="2190421"/>
          </a:xfrm>
          <a:prstGeom prst="rect">
            <a:avLst/>
          </a:prstGeom>
        </p:spPr>
      </p:pic>
      <p:pic>
        <p:nvPicPr>
          <p:cNvPr id="2" name="Picture 1">
            <a:extLst>
              <a:ext uri="{FF2B5EF4-FFF2-40B4-BE49-F238E27FC236}">
                <a16:creationId xmlns:a16="http://schemas.microsoft.com/office/drawing/2014/main" id="{A2E82DF8-493E-4670-B867-DD616C28B50E}"/>
              </a:ext>
            </a:extLst>
          </p:cNvPr>
          <p:cNvPicPr>
            <a:picLocks noChangeAspect="1"/>
          </p:cNvPicPr>
          <p:nvPr/>
        </p:nvPicPr>
        <p:blipFill>
          <a:blip r:embed="rId4"/>
          <a:stretch>
            <a:fillRect/>
          </a:stretch>
        </p:blipFill>
        <p:spPr>
          <a:xfrm>
            <a:off x="158775" y="2655938"/>
            <a:ext cx="4184623" cy="1555999"/>
          </a:xfrm>
          <a:prstGeom prst="rect">
            <a:avLst/>
          </a:prstGeom>
        </p:spPr>
      </p:pic>
      <p:sp>
        <p:nvSpPr>
          <p:cNvPr id="9" name="TextBox 8">
            <a:extLst>
              <a:ext uri="{FF2B5EF4-FFF2-40B4-BE49-F238E27FC236}">
                <a16:creationId xmlns:a16="http://schemas.microsoft.com/office/drawing/2014/main" id="{A49AAF3C-E046-4F14-B77E-7E0213C4E3F2}"/>
              </a:ext>
            </a:extLst>
          </p:cNvPr>
          <p:cNvSpPr txBox="1"/>
          <p:nvPr/>
        </p:nvSpPr>
        <p:spPr>
          <a:xfrm>
            <a:off x="6005406" y="86311"/>
            <a:ext cx="4018547"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a:t>New Algorithm and Running Time</a:t>
            </a:r>
          </a:p>
        </p:txBody>
      </p:sp>
      <p:pic>
        <p:nvPicPr>
          <p:cNvPr id="10" name="Picture 9">
            <a:extLst>
              <a:ext uri="{FF2B5EF4-FFF2-40B4-BE49-F238E27FC236}">
                <a16:creationId xmlns:a16="http://schemas.microsoft.com/office/drawing/2014/main" id="{B898B303-883B-4BE0-8754-CD35A6095FF0}"/>
              </a:ext>
            </a:extLst>
          </p:cNvPr>
          <p:cNvPicPr>
            <a:picLocks noChangeAspect="1"/>
          </p:cNvPicPr>
          <p:nvPr/>
        </p:nvPicPr>
        <p:blipFill>
          <a:blip r:embed="rId5"/>
          <a:stretch>
            <a:fillRect/>
          </a:stretch>
        </p:blipFill>
        <p:spPr>
          <a:xfrm>
            <a:off x="6005406" y="455644"/>
            <a:ext cx="4599962" cy="2583391"/>
          </a:xfrm>
          <a:prstGeom prst="rect">
            <a:avLst/>
          </a:prstGeom>
        </p:spPr>
      </p:pic>
      <p:pic>
        <p:nvPicPr>
          <p:cNvPr id="11" name="Picture 10">
            <a:extLst>
              <a:ext uri="{FF2B5EF4-FFF2-40B4-BE49-F238E27FC236}">
                <a16:creationId xmlns:a16="http://schemas.microsoft.com/office/drawing/2014/main" id="{2D2647D9-D9D8-41EE-BE6F-E89CFFD1D569}"/>
              </a:ext>
            </a:extLst>
          </p:cNvPr>
          <p:cNvPicPr>
            <a:picLocks noChangeAspect="1"/>
          </p:cNvPicPr>
          <p:nvPr/>
        </p:nvPicPr>
        <p:blipFill>
          <a:blip r:embed="rId6"/>
          <a:stretch>
            <a:fillRect/>
          </a:stretch>
        </p:blipFill>
        <p:spPr>
          <a:xfrm>
            <a:off x="6005407" y="3046337"/>
            <a:ext cx="4599962" cy="816524"/>
          </a:xfrm>
          <a:prstGeom prst="rect">
            <a:avLst/>
          </a:prstGeom>
        </p:spPr>
      </p:pic>
      <p:sp>
        <p:nvSpPr>
          <p:cNvPr id="13" name="TextBox 12">
            <a:extLst>
              <a:ext uri="{FF2B5EF4-FFF2-40B4-BE49-F238E27FC236}">
                <a16:creationId xmlns:a16="http://schemas.microsoft.com/office/drawing/2014/main" id="{98B3B631-68FB-40BF-AC3A-AB15CD68BADB}"/>
              </a:ext>
            </a:extLst>
          </p:cNvPr>
          <p:cNvSpPr txBox="1"/>
          <p:nvPr/>
        </p:nvSpPr>
        <p:spPr>
          <a:xfrm>
            <a:off x="158775" y="4065913"/>
            <a:ext cx="7976947" cy="923330"/>
          </a:xfrm>
          <a:prstGeom prst="rect">
            <a:avLst/>
          </a:prstGeom>
          <a:noFill/>
        </p:spPr>
        <p:txBody>
          <a:bodyPr wrap="square" rtlCol="0">
            <a:spAutoFit/>
          </a:bodyPr>
          <a:lstStyle/>
          <a:p>
            <a:pPr marL="285750" indent="-285750">
              <a:buFont typeface="Arial" panose="020B0604020202020204" pitchFamily="34" charset="0"/>
              <a:buChar char="•"/>
            </a:pPr>
            <a:r>
              <a:rPr lang="en-US" dirty="0"/>
              <a:t>Greatest Common Divisors:</a:t>
            </a:r>
          </a:p>
          <a:p>
            <a:pPr marL="285750" indent="-285750">
              <a:buFont typeface="Wingdings" panose="05000000000000000000" pitchFamily="2" charset="2"/>
              <a:buChar char="Ø"/>
            </a:pPr>
            <a:r>
              <a:rPr lang="en-US" dirty="0"/>
              <a:t>Naïve Algorithm and Running Time</a:t>
            </a:r>
          </a:p>
          <a:p>
            <a:pPr marL="285750" indent="-285750">
              <a:buFont typeface="Courier New" panose="02070309020205020404" pitchFamily="49" charset="0"/>
              <a:buChar char="o"/>
            </a:pPr>
            <a:r>
              <a:rPr lang="en-US" dirty="0"/>
              <a:t>Runtime approximately a + b</a:t>
            </a:r>
          </a:p>
        </p:txBody>
      </p:sp>
      <p:pic>
        <p:nvPicPr>
          <p:cNvPr id="15" name="Picture 14">
            <a:extLst>
              <a:ext uri="{FF2B5EF4-FFF2-40B4-BE49-F238E27FC236}">
                <a16:creationId xmlns:a16="http://schemas.microsoft.com/office/drawing/2014/main" id="{632021E0-D84B-4380-B4BF-4D417BD87948}"/>
              </a:ext>
            </a:extLst>
          </p:cNvPr>
          <p:cNvPicPr>
            <a:picLocks noChangeAspect="1"/>
          </p:cNvPicPr>
          <p:nvPr/>
        </p:nvPicPr>
        <p:blipFill>
          <a:blip r:embed="rId7"/>
          <a:stretch>
            <a:fillRect/>
          </a:stretch>
        </p:blipFill>
        <p:spPr>
          <a:xfrm>
            <a:off x="3943787" y="4065913"/>
            <a:ext cx="4304425" cy="2634149"/>
          </a:xfrm>
          <a:prstGeom prst="rect">
            <a:avLst/>
          </a:prstGeom>
        </p:spPr>
      </p:pic>
    </p:spTree>
    <p:extLst>
      <p:ext uri="{BB962C8B-B14F-4D97-AF65-F5344CB8AC3E}">
        <p14:creationId xmlns:p14="http://schemas.microsoft.com/office/powerpoint/2010/main" val="16732151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1735DB-9C07-4ACA-B293-2DF311268455}"/>
              </a:ext>
            </a:extLst>
          </p:cNvPr>
          <p:cNvPicPr>
            <a:picLocks noChangeAspect="1"/>
          </p:cNvPicPr>
          <p:nvPr/>
        </p:nvPicPr>
        <p:blipFill>
          <a:blip r:embed="rId2"/>
          <a:stretch>
            <a:fillRect/>
          </a:stretch>
        </p:blipFill>
        <p:spPr>
          <a:xfrm>
            <a:off x="99007" y="59609"/>
            <a:ext cx="3828119" cy="3052149"/>
          </a:xfrm>
          <a:prstGeom prst="rect">
            <a:avLst/>
          </a:prstGeom>
        </p:spPr>
      </p:pic>
      <p:pic>
        <p:nvPicPr>
          <p:cNvPr id="3" name="Picture 2">
            <a:extLst>
              <a:ext uri="{FF2B5EF4-FFF2-40B4-BE49-F238E27FC236}">
                <a16:creationId xmlns:a16="http://schemas.microsoft.com/office/drawing/2014/main" id="{3635209E-2D09-4227-A3C3-AF6B01AC53F1}"/>
              </a:ext>
            </a:extLst>
          </p:cNvPr>
          <p:cNvPicPr>
            <a:picLocks noChangeAspect="1"/>
          </p:cNvPicPr>
          <p:nvPr/>
        </p:nvPicPr>
        <p:blipFill>
          <a:blip r:embed="rId3"/>
          <a:stretch>
            <a:fillRect/>
          </a:stretch>
        </p:blipFill>
        <p:spPr>
          <a:xfrm>
            <a:off x="4071200" y="48320"/>
            <a:ext cx="4049601" cy="3077907"/>
          </a:xfrm>
          <a:prstGeom prst="rect">
            <a:avLst/>
          </a:prstGeom>
        </p:spPr>
      </p:pic>
      <p:pic>
        <p:nvPicPr>
          <p:cNvPr id="4" name="Picture 3">
            <a:extLst>
              <a:ext uri="{FF2B5EF4-FFF2-40B4-BE49-F238E27FC236}">
                <a16:creationId xmlns:a16="http://schemas.microsoft.com/office/drawing/2014/main" id="{D650D93F-7713-408C-BB0F-64577D434F9E}"/>
              </a:ext>
            </a:extLst>
          </p:cNvPr>
          <p:cNvPicPr>
            <a:picLocks noChangeAspect="1"/>
          </p:cNvPicPr>
          <p:nvPr/>
        </p:nvPicPr>
        <p:blipFill>
          <a:blip r:embed="rId4"/>
          <a:stretch>
            <a:fillRect/>
          </a:stretch>
        </p:blipFill>
        <p:spPr>
          <a:xfrm>
            <a:off x="8300595" y="75342"/>
            <a:ext cx="3792398" cy="3090102"/>
          </a:xfrm>
          <a:prstGeom prst="rect">
            <a:avLst/>
          </a:prstGeom>
        </p:spPr>
      </p:pic>
      <p:sp>
        <p:nvSpPr>
          <p:cNvPr id="5" name="TextBox 4">
            <a:extLst>
              <a:ext uri="{FF2B5EF4-FFF2-40B4-BE49-F238E27FC236}">
                <a16:creationId xmlns:a16="http://schemas.microsoft.com/office/drawing/2014/main" id="{E4683451-7EBC-43FD-AA37-906BA652CBC1}"/>
              </a:ext>
            </a:extLst>
          </p:cNvPr>
          <p:cNvSpPr txBox="1"/>
          <p:nvPr/>
        </p:nvSpPr>
        <p:spPr>
          <a:xfrm>
            <a:off x="99007" y="3128840"/>
            <a:ext cx="6764637" cy="369332"/>
          </a:xfrm>
          <a:prstGeom prst="rect">
            <a:avLst/>
          </a:prstGeom>
          <a:noFill/>
        </p:spPr>
        <p:txBody>
          <a:bodyPr wrap="square" rtlCol="0">
            <a:spAutoFit/>
          </a:bodyPr>
          <a:lstStyle/>
          <a:p>
            <a:pPr marL="285750" indent="-285750">
              <a:buFont typeface="Arial" panose="020B0604020202020204" pitchFamily="34" charset="0"/>
              <a:buChar char="•"/>
            </a:pPr>
            <a:r>
              <a:rPr lang="en-US" dirty="0"/>
              <a:t>Knapsack: </a:t>
            </a:r>
            <a:endParaRPr lang="en-US" dirty="0">
              <a:sym typeface="Wingdings" panose="05000000000000000000" pitchFamily="2" charset="2"/>
            </a:endParaRPr>
          </a:p>
        </p:txBody>
      </p:sp>
      <p:pic>
        <p:nvPicPr>
          <p:cNvPr id="6" name="Picture 5">
            <a:extLst>
              <a:ext uri="{FF2B5EF4-FFF2-40B4-BE49-F238E27FC236}">
                <a16:creationId xmlns:a16="http://schemas.microsoft.com/office/drawing/2014/main" id="{FF2E9FD9-FF10-44CF-805E-72CB358E451F}"/>
              </a:ext>
            </a:extLst>
          </p:cNvPr>
          <p:cNvPicPr>
            <a:picLocks noChangeAspect="1"/>
          </p:cNvPicPr>
          <p:nvPr/>
        </p:nvPicPr>
        <p:blipFill>
          <a:blip r:embed="rId5"/>
          <a:stretch>
            <a:fillRect/>
          </a:stretch>
        </p:blipFill>
        <p:spPr>
          <a:xfrm>
            <a:off x="48667" y="3515253"/>
            <a:ext cx="4133660" cy="3283137"/>
          </a:xfrm>
          <a:prstGeom prst="rect">
            <a:avLst/>
          </a:prstGeom>
        </p:spPr>
      </p:pic>
      <p:sp>
        <p:nvSpPr>
          <p:cNvPr id="7" name="Rectangle 6">
            <a:extLst>
              <a:ext uri="{FF2B5EF4-FFF2-40B4-BE49-F238E27FC236}">
                <a16:creationId xmlns:a16="http://schemas.microsoft.com/office/drawing/2014/main" id="{42400103-6ACA-4A03-8670-B90419FC3C52}"/>
              </a:ext>
            </a:extLst>
          </p:cNvPr>
          <p:cNvSpPr/>
          <p:nvPr/>
        </p:nvSpPr>
        <p:spPr>
          <a:xfrm>
            <a:off x="1725793" y="5557903"/>
            <a:ext cx="2201333" cy="523220"/>
          </a:xfrm>
          <a:prstGeom prst="rect">
            <a:avLst/>
          </a:prstGeom>
        </p:spPr>
        <p:txBody>
          <a:bodyPr wrap="square">
            <a:spAutoFit/>
          </a:bodyPr>
          <a:lstStyle/>
          <a:p>
            <a:r>
              <a:rPr lang="en-US" sz="1400" dirty="0">
                <a:sym typeface="Wingdings" panose="05000000000000000000" pitchFamily="2" charset="2"/>
              </a:rPr>
              <a:t>Dynamic Programming, Greedy doesn’t work</a:t>
            </a:r>
          </a:p>
        </p:txBody>
      </p:sp>
      <p:pic>
        <p:nvPicPr>
          <p:cNvPr id="8" name="Picture 7">
            <a:extLst>
              <a:ext uri="{FF2B5EF4-FFF2-40B4-BE49-F238E27FC236}">
                <a16:creationId xmlns:a16="http://schemas.microsoft.com/office/drawing/2014/main" id="{60D2ED0C-F81F-40F8-9926-3F8379CB8AE2}"/>
              </a:ext>
            </a:extLst>
          </p:cNvPr>
          <p:cNvPicPr>
            <a:picLocks noChangeAspect="1"/>
          </p:cNvPicPr>
          <p:nvPr/>
        </p:nvPicPr>
        <p:blipFill rotWithShape="1">
          <a:blip r:embed="rId6"/>
          <a:srcRect l="2172" r="4064"/>
          <a:stretch/>
        </p:blipFill>
        <p:spPr>
          <a:xfrm>
            <a:off x="4182326" y="3467955"/>
            <a:ext cx="4400981" cy="3283137"/>
          </a:xfrm>
          <a:prstGeom prst="rect">
            <a:avLst/>
          </a:prstGeom>
        </p:spPr>
      </p:pic>
      <p:cxnSp>
        <p:nvCxnSpPr>
          <p:cNvPr id="9" name="Straight Arrow Connector 8">
            <a:extLst>
              <a:ext uri="{FF2B5EF4-FFF2-40B4-BE49-F238E27FC236}">
                <a16:creationId xmlns:a16="http://schemas.microsoft.com/office/drawing/2014/main" id="{AA3CACD2-0FE2-48EC-85D0-4C13680B283D}"/>
              </a:ext>
            </a:extLst>
          </p:cNvPr>
          <p:cNvCxnSpPr>
            <a:cxnSpLocks/>
            <a:stCxn id="7" idx="2"/>
          </p:cNvCxnSpPr>
          <p:nvPr/>
        </p:nvCxnSpPr>
        <p:spPr>
          <a:xfrm flipH="1">
            <a:off x="2698044" y="6081123"/>
            <a:ext cx="128416" cy="27217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FC77B3F-8C5F-4CE5-A3F1-FA9A2069368E}"/>
              </a:ext>
            </a:extLst>
          </p:cNvPr>
          <p:cNvCxnSpPr>
            <a:cxnSpLocks/>
            <a:stCxn id="7" idx="0"/>
          </p:cNvCxnSpPr>
          <p:nvPr/>
        </p:nvCxnSpPr>
        <p:spPr>
          <a:xfrm flipH="1" flipV="1">
            <a:off x="2404534" y="5339645"/>
            <a:ext cx="421926" cy="21825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1A0AC64-5998-4961-A1B7-FDF6F02E0742}"/>
              </a:ext>
            </a:extLst>
          </p:cNvPr>
          <p:cNvSpPr txBox="1"/>
          <p:nvPr/>
        </p:nvSpPr>
        <p:spPr>
          <a:xfrm>
            <a:off x="8583307" y="3429000"/>
            <a:ext cx="3509686" cy="1754326"/>
          </a:xfrm>
          <a:prstGeom prst="rect">
            <a:avLst/>
          </a:prstGeom>
          <a:noFill/>
        </p:spPr>
        <p:txBody>
          <a:bodyPr wrap="square" rtlCol="0">
            <a:spAutoFit/>
          </a:bodyPr>
          <a:lstStyle/>
          <a:p>
            <a:pPr marL="285750" indent="-285750">
              <a:buFont typeface="Wingdings" panose="05000000000000000000" pitchFamily="2" charset="2"/>
              <a:buChar char="Ø"/>
            </a:pPr>
            <a:r>
              <a:rPr lang="en-US" dirty="0">
                <a:sym typeface="Wingdings" panose="05000000000000000000" pitchFamily="2" charset="2"/>
              </a:rPr>
              <a:t>w Repeats Optimal Solution</a:t>
            </a:r>
          </a:p>
          <a:p>
            <a:pPr marL="285750" indent="-285750">
              <a:buFont typeface="Wingdings" panose="05000000000000000000" pitchFamily="2" charset="2"/>
              <a:buChar char="v"/>
            </a:pPr>
            <a:r>
              <a:rPr lang="en-US" dirty="0">
                <a:sym typeface="Wingdings" panose="05000000000000000000" pitchFamily="2" charset="2"/>
              </a:rPr>
              <a:t>Consider an optimal solution and an item in it (</a:t>
            </a:r>
            <a:r>
              <a:rPr lang="en-US" dirty="0" err="1">
                <a:sym typeface="Wingdings" panose="05000000000000000000" pitchFamily="2" charset="2"/>
              </a:rPr>
              <a:t>w</a:t>
            </a:r>
            <a:r>
              <a:rPr lang="en-US" baseline="-25000" dirty="0" err="1">
                <a:sym typeface="Wingdings" panose="05000000000000000000" pitchFamily="2" charset="2"/>
              </a:rPr>
              <a:t>i</a:t>
            </a:r>
            <a:r>
              <a:rPr lang="en-US" dirty="0">
                <a:sym typeface="Wingdings" panose="05000000000000000000" pitchFamily="2" charset="2"/>
              </a:rPr>
              <a:t>)</a:t>
            </a:r>
          </a:p>
          <a:p>
            <a:pPr marL="285750" indent="-285750">
              <a:buFont typeface="Wingdings" panose="05000000000000000000" pitchFamily="2" charset="2"/>
              <a:buChar char="v"/>
            </a:pPr>
            <a:r>
              <a:rPr lang="en-US" dirty="0">
                <a:sym typeface="Wingdings" panose="05000000000000000000" pitchFamily="2" charset="2"/>
              </a:rPr>
              <a:t>If we take this item out then we get an optimal solution for a knapsack of total weight W - </a:t>
            </a:r>
            <a:r>
              <a:rPr lang="en-US" dirty="0" err="1">
                <a:sym typeface="Wingdings" panose="05000000000000000000" pitchFamily="2" charset="2"/>
              </a:rPr>
              <a:t>w</a:t>
            </a:r>
            <a:r>
              <a:rPr lang="en-US" baseline="-25000" dirty="0" err="1">
                <a:sym typeface="Wingdings" panose="05000000000000000000" pitchFamily="2" charset="2"/>
              </a:rPr>
              <a:t>i</a:t>
            </a:r>
            <a:r>
              <a:rPr lang="en-US" dirty="0">
                <a:sym typeface="Wingdings" panose="05000000000000000000" pitchFamily="2" charset="2"/>
              </a:rPr>
              <a:t> </a:t>
            </a:r>
          </a:p>
        </p:txBody>
      </p:sp>
      <p:sp>
        <p:nvSpPr>
          <p:cNvPr id="20" name="Rectangle 19">
            <a:extLst>
              <a:ext uri="{FF2B5EF4-FFF2-40B4-BE49-F238E27FC236}">
                <a16:creationId xmlns:a16="http://schemas.microsoft.com/office/drawing/2014/main" id="{DFE5F684-E2CA-461F-B253-F7B6FDCE8610}"/>
              </a:ext>
            </a:extLst>
          </p:cNvPr>
          <p:cNvSpPr/>
          <p:nvPr/>
        </p:nvSpPr>
        <p:spPr>
          <a:xfrm>
            <a:off x="919273" y="3782943"/>
            <a:ext cx="2201333" cy="307777"/>
          </a:xfrm>
          <a:prstGeom prst="rect">
            <a:avLst/>
          </a:prstGeom>
        </p:spPr>
        <p:txBody>
          <a:bodyPr wrap="square">
            <a:spAutoFit/>
          </a:bodyPr>
          <a:lstStyle/>
          <a:p>
            <a:r>
              <a:rPr lang="en-US" sz="1400" dirty="0">
                <a:sym typeface="Wingdings" panose="05000000000000000000" pitchFamily="2" charset="2"/>
              </a:rPr>
              <a:t>Can take fractions of item</a:t>
            </a:r>
          </a:p>
        </p:txBody>
      </p:sp>
      <p:cxnSp>
        <p:nvCxnSpPr>
          <p:cNvPr id="21" name="Straight Arrow Connector 20">
            <a:extLst>
              <a:ext uri="{FF2B5EF4-FFF2-40B4-BE49-F238E27FC236}">
                <a16:creationId xmlns:a16="http://schemas.microsoft.com/office/drawing/2014/main" id="{5D25FBE3-4D2B-4768-BE16-4CFA6644B0E6}"/>
              </a:ext>
            </a:extLst>
          </p:cNvPr>
          <p:cNvCxnSpPr>
            <a:cxnSpLocks/>
          </p:cNvCxnSpPr>
          <p:nvPr/>
        </p:nvCxnSpPr>
        <p:spPr>
          <a:xfrm flipH="1">
            <a:off x="1055512" y="4090720"/>
            <a:ext cx="524932" cy="21921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D748A56-3501-4F75-B5B9-BB5C58728E23}"/>
              </a:ext>
            </a:extLst>
          </p:cNvPr>
          <p:cNvSpPr/>
          <p:nvPr/>
        </p:nvSpPr>
        <p:spPr>
          <a:xfrm>
            <a:off x="981915" y="6550223"/>
            <a:ext cx="1133582" cy="307777"/>
          </a:xfrm>
          <a:prstGeom prst="rect">
            <a:avLst/>
          </a:prstGeom>
        </p:spPr>
        <p:txBody>
          <a:bodyPr wrap="square">
            <a:spAutoFit/>
          </a:bodyPr>
          <a:lstStyle/>
          <a:p>
            <a:r>
              <a:rPr lang="en-US" sz="1400" dirty="0">
                <a:sym typeface="Wingdings" panose="05000000000000000000" pitchFamily="2" charset="2"/>
              </a:rPr>
              <a:t>Taken or not</a:t>
            </a:r>
          </a:p>
        </p:txBody>
      </p:sp>
      <p:cxnSp>
        <p:nvCxnSpPr>
          <p:cNvPr id="24" name="Straight Arrow Connector 23">
            <a:extLst>
              <a:ext uri="{FF2B5EF4-FFF2-40B4-BE49-F238E27FC236}">
                <a16:creationId xmlns:a16="http://schemas.microsoft.com/office/drawing/2014/main" id="{9CF3910C-512F-4185-B68E-73550AC5C193}"/>
              </a:ext>
            </a:extLst>
          </p:cNvPr>
          <p:cNvCxnSpPr>
            <a:cxnSpLocks/>
            <a:stCxn id="23" idx="0"/>
          </p:cNvCxnSpPr>
          <p:nvPr/>
        </p:nvCxnSpPr>
        <p:spPr>
          <a:xfrm flipH="1" flipV="1">
            <a:off x="919274" y="6425281"/>
            <a:ext cx="629432" cy="12494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75211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F0DC7D-AED5-45CF-85A4-3FBE66C5BB0D}"/>
              </a:ext>
            </a:extLst>
          </p:cNvPr>
          <p:cNvPicPr>
            <a:picLocks noChangeAspect="1"/>
          </p:cNvPicPr>
          <p:nvPr/>
        </p:nvPicPr>
        <p:blipFill>
          <a:blip r:embed="rId2"/>
          <a:stretch>
            <a:fillRect/>
          </a:stretch>
        </p:blipFill>
        <p:spPr>
          <a:xfrm>
            <a:off x="80543" y="90015"/>
            <a:ext cx="4201651" cy="3116029"/>
          </a:xfrm>
          <a:prstGeom prst="rect">
            <a:avLst/>
          </a:prstGeom>
        </p:spPr>
      </p:pic>
      <p:pic>
        <p:nvPicPr>
          <p:cNvPr id="3" name="Picture 2">
            <a:extLst>
              <a:ext uri="{FF2B5EF4-FFF2-40B4-BE49-F238E27FC236}">
                <a16:creationId xmlns:a16="http://schemas.microsoft.com/office/drawing/2014/main" id="{0383E33A-367A-45A0-B5A8-5828C05DAF1D}"/>
              </a:ext>
            </a:extLst>
          </p:cNvPr>
          <p:cNvPicPr>
            <a:picLocks noChangeAspect="1"/>
          </p:cNvPicPr>
          <p:nvPr/>
        </p:nvPicPr>
        <p:blipFill>
          <a:blip r:embed="rId3"/>
          <a:stretch>
            <a:fillRect/>
          </a:stretch>
        </p:blipFill>
        <p:spPr>
          <a:xfrm>
            <a:off x="4281619" y="90015"/>
            <a:ext cx="3808479" cy="3116029"/>
          </a:xfrm>
          <a:prstGeom prst="rect">
            <a:avLst/>
          </a:prstGeom>
        </p:spPr>
      </p:pic>
      <p:pic>
        <p:nvPicPr>
          <p:cNvPr id="4" name="Picture 3">
            <a:extLst>
              <a:ext uri="{FF2B5EF4-FFF2-40B4-BE49-F238E27FC236}">
                <a16:creationId xmlns:a16="http://schemas.microsoft.com/office/drawing/2014/main" id="{61BEDAC1-0445-4BED-9AC9-4DDC1D401D10}"/>
              </a:ext>
            </a:extLst>
          </p:cNvPr>
          <p:cNvPicPr>
            <a:picLocks noChangeAspect="1"/>
          </p:cNvPicPr>
          <p:nvPr/>
        </p:nvPicPr>
        <p:blipFill>
          <a:blip r:embed="rId4"/>
          <a:stretch>
            <a:fillRect/>
          </a:stretch>
        </p:blipFill>
        <p:spPr>
          <a:xfrm>
            <a:off x="7990925" y="90014"/>
            <a:ext cx="4201075" cy="3116029"/>
          </a:xfrm>
          <a:prstGeom prst="rect">
            <a:avLst/>
          </a:prstGeom>
        </p:spPr>
      </p:pic>
      <p:sp>
        <p:nvSpPr>
          <p:cNvPr id="5" name="Rectangle 4">
            <a:extLst>
              <a:ext uri="{FF2B5EF4-FFF2-40B4-BE49-F238E27FC236}">
                <a16:creationId xmlns:a16="http://schemas.microsoft.com/office/drawing/2014/main" id="{837FD40D-F26F-4D8B-918E-D0615BD10792}"/>
              </a:ext>
            </a:extLst>
          </p:cNvPr>
          <p:cNvSpPr/>
          <p:nvPr/>
        </p:nvSpPr>
        <p:spPr>
          <a:xfrm>
            <a:off x="10374489" y="416877"/>
            <a:ext cx="1736968" cy="830997"/>
          </a:xfrm>
          <a:prstGeom prst="rect">
            <a:avLst/>
          </a:prstGeom>
        </p:spPr>
        <p:txBody>
          <a:bodyPr wrap="square">
            <a:spAutoFit/>
          </a:bodyPr>
          <a:lstStyle/>
          <a:p>
            <a:r>
              <a:rPr lang="en-US" sz="1600">
                <a:sym typeface="Wingdings" panose="05000000000000000000" pitchFamily="2" charset="2"/>
              </a:rPr>
              <a:t>Gradually fill in an array T: T[u]=value(u)</a:t>
            </a:r>
            <a:endParaRPr lang="en-US" sz="1600" dirty="0">
              <a:sym typeface="Wingdings" panose="05000000000000000000" pitchFamily="2" charset="2"/>
            </a:endParaRPr>
          </a:p>
        </p:txBody>
      </p:sp>
      <p:pic>
        <p:nvPicPr>
          <p:cNvPr id="6" name="Picture 5">
            <a:extLst>
              <a:ext uri="{FF2B5EF4-FFF2-40B4-BE49-F238E27FC236}">
                <a16:creationId xmlns:a16="http://schemas.microsoft.com/office/drawing/2014/main" id="{DB430C28-6DF8-4BD0-8574-E741CEBC30DD}"/>
              </a:ext>
            </a:extLst>
          </p:cNvPr>
          <p:cNvPicPr>
            <a:picLocks noChangeAspect="1"/>
          </p:cNvPicPr>
          <p:nvPr/>
        </p:nvPicPr>
        <p:blipFill>
          <a:blip r:embed="rId5"/>
          <a:stretch>
            <a:fillRect/>
          </a:stretch>
        </p:blipFill>
        <p:spPr>
          <a:xfrm>
            <a:off x="80542" y="3428999"/>
            <a:ext cx="4614619" cy="3338985"/>
          </a:xfrm>
          <a:prstGeom prst="rect">
            <a:avLst/>
          </a:prstGeom>
        </p:spPr>
      </p:pic>
      <p:sp>
        <p:nvSpPr>
          <p:cNvPr id="7" name="TextBox 6">
            <a:extLst>
              <a:ext uri="{FF2B5EF4-FFF2-40B4-BE49-F238E27FC236}">
                <a16:creationId xmlns:a16="http://schemas.microsoft.com/office/drawing/2014/main" id="{FBB671E6-33CC-496E-A780-B5A9A98D7360}"/>
              </a:ext>
            </a:extLst>
          </p:cNvPr>
          <p:cNvSpPr txBox="1"/>
          <p:nvPr/>
        </p:nvSpPr>
        <p:spPr>
          <a:xfrm>
            <a:off x="4695161" y="3344165"/>
            <a:ext cx="3509686"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a:sym typeface="Wingdings" panose="05000000000000000000" pitchFamily="2" charset="2"/>
              </a:rPr>
              <a:t>w/o Repeats Optimal Solution</a:t>
            </a:r>
          </a:p>
        </p:txBody>
      </p:sp>
      <p:pic>
        <p:nvPicPr>
          <p:cNvPr id="8" name="Picture 7">
            <a:extLst>
              <a:ext uri="{FF2B5EF4-FFF2-40B4-BE49-F238E27FC236}">
                <a16:creationId xmlns:a16="http://schemas.microsoft.com/office/drawing/2014/main" id="{ABC52E73-B106-4D48-8F3F-6F28AD81909A}"/>
              </a:ext>
            </a:extLst>
          </p:cNvPr>
          <p:cNvPicPr>
            <a:picLocks noChangeAspect="1"/>
          </p:cNvPicPr>
          <p:nvPr/>
        </p:nvPicPr>
        <p:blipFill>
          <a:blip r:embed="rId6"/>
          <a:stretch>
            <a:fillRect/>
          </a:stretch>
        </p:blipFill>
        <p:spPr>
          <a:xfrm>
            <a:off x="4695161" y="3767917"/>
            <a:ext cx="3741311" cy="2749140"/>
          </a:xfrm>
          <a:prstGeom prst="rect">
            <a:avLst/>
          </a:prstGeom>
        </p:spPr>
      </p:pic>
      <p:pic>
        <p:nvPicPr>
          <p:cNvPr id="9" name="Picture 8">
            <a:extLst>
              <a:ext uri="{FF2B5EF4-FFF2-40B4-BE49-F238E27FC236}">
                <a16:creationId xmlns:a16="http://schemas.microsoft.com/office/drawing/2014/main" id="{BF6348B7-39DF-4429-83F5-855BE389D894}"/>
              </a:ext>
            </a:extLst>
          </p:cNvPr>
          <p:cNvPicPr>
            <a:picLocks noChangeAspect="1"/>
          </p:cNvPicPr>
          <p:nvPr/>
        </p:nvPicPr>
        <p:blipFill>
          <a:blip r:embed="rId7"/>
          <a:stretch>
            <a:fillRect/>
          </a:stretch>
        </p:blipFill>
        <p:spPr>
          <a:xfrm>
            <a:off x="8466267" y="3767917"/>
            <a:ext cx="3705217" cy="2565150"/>
          </a:xfrm>
          <a:prstGeom prst="rect">
            <a:avLst/>
          </a:prstGeom>
        </p:spPr>
      </p:pic>
    </p:spTree>
    <p:extLst>
      <p:ext uri="{BB962C8B-B14F-4D97-AF65-F5344CB8AC3E}">
        <p14:creationId xmlns:p14="http://schemas.microsoft.com/office/powerpoint/2010/main" val="742018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6450B9-5BA8-4E83-BBBE-A6DC7911FF3E}"/>
              </a:ext>
            </a:extLst>
          </p:cNvPr>
          <p:cNvPicPr>
            <a:picLocks noChangeAspect="1"/>
          </p:cNvPicPr>
          <p:nvPr/>
        </p:nvPicPr>
        <p:blipFill>
          <a:blip r:embed="rId2"/>
          <a:stretch>
            <a:fillRect/>
          </a:stretch>
        </p:blipFill>
        <p:spPr>
          <a:xfrm>
            <a:off x="104978" y="89814"/>
            <a:ext cx="4701701" cy="3364943"/>
          </a:xfrm>
          <a:prstGeom prst="rect">
            <a:avLst/>
          </a:prstGeom>
        </p:spPr>
      </p:pic>
      <p:pic>
        <p:nvPicPr>
          <p:cNvPr id="3" name="Picture 2">
            <a:extLst>
              <a:ext uri="{FF2B5EF4-FFF2-40B4-BE49-F238E27FC236}">
                <a16:creationId xmlns:a16="http://schemas.microsoft.com/office/drawing/2014/main" id="{2A4B40E1-885A-4059-8EA5-05A2FE5C8582}"/>
              </a:ext>
            </a:extLst>
          </p:cNvPr>
          <p:cNvPicPr>
            <a:picLocks noChangeAspect="1"/>
          </p:cNvPicPr>
          <p:nvPr/>
        </p:nvPicPr>
        <p:blipFill>
          <a:blip r:embed="rId3"/>
          <a:stretch>
            <a:fillRect/>
          </a:stretch>
        </p:blipFill>
        <p:spPr>
          <a:xfrm>
            <a:off x="4913492" y="36981"/>
            <a:ext cx="4217630" cy="3403307"/>
          </a:xfrm>
          <a:prstGeom prst="rect">
            <a:avLst/>
          </a:prstGeom>
        </p:spPr>
      </p:pic>
      <p:sp>
        <p:nvSpPr>
          <p:cNvPr id="4" name="TextBox 3">
            <a:extLst>
              <a:ext uri="{FF2B5EF4-FFF2-40B4-BE49-F238E27FC236}">
                <a16:creationId xmlns:a16="http://schemas.microsoft.com/office/drawing/2014/main" id="{2F78FE3B-2F33-48C9-BA80-5BEACE9CC7A1}"/>
              </a:ext>
            </a:extLst>
          </p:cNvPr>
          <p:cNvSpPr txBox="1"/>
          <p:nvPr/>
        </p:nvSpPr>
        <p:spPr>
          <a:xfrm>
            <a:off x="9253511" y="89814"/>
            <a:ext cx="2833511" cy="2308324"/>
          </a:xfrm>
          <a:prstGeom prst="rect">
            <a:avLst/>
          </a:prstGeom>
          <a:noFill/>
        </p:spPr>
        <p:txBody>
          <a:bodyPr wrap="square" rtlCol="0">
            <a:spAutoFit/>
          </a:bodyPr>
          <a:lstStyle/>
          <a:p>
            <a:pPr marL="285750" indent="-285750">
              <a:buFont typeface="Wingdings" panose="05000000000000000000" pitchFamily="2" charset="2"/>
              <a:buChar char="v"/>
            </a:pPr>
            <a:r>
              <a:rPr lang="en-US" dirty="0">
                <a:sym typeface="Wingdings" panose="05000000000000000000" pitchFamily="2" charset="2"/>
              </a:rPr>
              <a:t>Running time: O(</a:t>
            </a:r>
            <a:r>
              <a:rPr lang="en-US" dirty="0" err="1">
                <a:sym typeface="Wingdings" panose="05000000000000000000" pitchFamily="2" charset="2"/>
              </a:rPr>
              <a:t>nW</a:t>
            </a:r>
            <a:r>
              <a:rPr lang="en-US" dirty="0">
                <a:sym typeface="Wingdings" panose="05000000000000000000" pitchFamily="2" charset="2"/>
              </a:rPr>
              <a:t>)</a:t>
            </a:r>
          </a:p>
          <a:p>
            <a:pPr marL="285750" indent="-285750">
              <a:buFont typeface="Wingdings" panose="05000000000000000000" pitchFamily="2" charset="2"/>
              <a:buChar char="v"/>
            </a:pPr>
            <a:r>
              <a:rPr lang="en-US" dirty="0">
                <a:sym typeface="Wingdings" panose="05000000000000000000" pitchFamily="2" charset="2"/>
              </a:rPr>
              <a:t>Space: O(</a:t>
            </a:r>
            <a:r>
              <a:rPr lang="en-US" dirty="0" err="1">
                <a:sym typeface="Wingdings" panose="05000000000000000000" pitchFamily="2" charset="2"/>
              </a:rPr>
              <a:t>nW</a:t>
            </a:r>
            <a:r>
              <a:rPr lang="en-US" dirty="0">
                <a:sym typeface="Wingdings" panose="05000000000000000000" pitchFamily="2" charset="2"/>
              </a:rPr>
              <a:t>)</a:t>
            </a:r>
          </a:p>
          <a:p>
            <a:pPr marL="285750" indent="-285750">
              <a:buFont typeface="Wingdings" panose="05000000000000000000" pitchFamily="2" charset="2"/>
              <a:buChar char="v"/>
            </a:pPr>
            <a:r>
              <a:rPr lang="en-US" dirty="0">
                <a:sym typeface="Wingdings" panose="05000000000000000000" pitchFamily="2" charset="2"/>
              </a:rPr>
              <a:t>Space can be improved to O(W) in the iterative version: instead of string the whole table, store the current column and the previous one</a:t>
            </a:r>
          </a:p>
        </p:txBody>
      </p:sp>
      <p:pic>
        <p:nvPicPr>
          <p:cNvPr id="5" name="Picture 4">
            <a:extLst>
              <a:ext uri="{FF2B5EF4-FFF2-40B4-BE49-F238E27FC236}">
                <a16:creationId xmlns:a16="http://schemas.microsoft.com/office/drawing/2014/main" id="{261880EB-EAA9-4730-A342-74EE869BF378}"/>
              </a:ext>
            </a:extLst>
          </p:cNvPr>
          <p:cNvPicPr>
            <a:picLocks noChangeAspect="1"/>
          </p:cNvPicPr>
          <p:nvPr/>
        </p:nvPicPr>
        <p:blipFill>
          <a:blip r:embed="rId4"/>
          <a:stretch>
            <a:fillRect/>
          </a:stretch>
        </p:blipFill>
        <p:spPr>
          <a:xfrm>
            <a:off x="104978" y="3429000"/>
            <a:ext cx="4328922" cy="3364944"/>
          </a:xfrm>
          <a:prstGeom prst="rect">
            <a:avLst/>
          </a:prstGeom>
        </p:spPr>
      </p:pic>
      <p:pic>
        <p:nvPicPr>
          <p:cNvPr id="6" name="Picture 5">
            <a:extLst>
              <a:ext uri="{FF2B5EF4-FFF2-40B4-BE49-F238E27FC236}">
                <a16:creationId xmlns:a16="http://schemas.microsoft.com/office/drawing/2014/main" id="{26661868-DC3B-4E7F-A4D9-CC556D9B0F54}"/>
              </a:ext>
            </a:extLst>
          </p:cNvPr>
          <p:cNvPicPr>
            <a:picLocks noChangeAspect="1"/>
          </p:cNvPicPr>
          <p:nvPr/>
        </p:nvPicPr>
        <p:blipFill>
          <a:blip r:embed="rId5"/>
          <a:stretch>
            <a:fillRect/>
          </a:stretch>
        </p:blipFill>
        <p:spPr>
          <a:xfrm>
            <a:off x="4433899" y="3456073"/>
            <a:ext cx="4819612" cy="3417893"/>
          </a:xfrm>
          <a:prstGeom prst="rect">
            <a:avLst/>
          </a:prstGeom>
        </p:spPr>
      </p:pic>
      <p:sp>
        <p:nvSpPr>
          <p:cNvPr id="7" name="TextBox 6">
            <a:extLst>
              <a:ext uri="{FF2B5EF4-FFF2-40B4-BE49-F238E27FC236}">
                <a16:creationId xmlns:a16="http://schemas.microsoft.com/office/drawing/2014/main" id="{3CEF4F41-4D86-4074-AB61-46C2E52F3B4D}"/>
              </a:ext>
            </a:extLst>
          </p:cNvPr>
          <p:cNvSpPr txBox="1"/>
          <p:nvPr/>
        </p:nvSpPr>
        <p:spPr>
          <a:xfrm>
            <a:off x="9253511" y="3454757"/>
            <a:ext cx="2833511" cy="2031325"/>
          </a:xfrm>
          <a:prstGeom prst="rect">
            <a:avLst/>
          </a:prstGeom>
          <a:noFill/>
        </p:spPr>
        <p:txBody>
          <a:bodyPr wrap="square" rtlCol="0">
            <a:spAutoFit/>
          </a:bodyPr>
          <a:lstStyle/>
          <a:p>
            <a:pPr marL="285750" indent="-285750">
              <a:buFont typeface="Wingdings" panose="05000000000000000000" pitchFamily="2" charset="2"/>
              <a:buChar char="v"/>
            </a:pPr>
            <a:r>
              <a:rPr lang="en-US" dirty="0">
                <a:sym typeface="Wingdings" panose="05000000000000000000" pitchFamily="2" charset="2"/>
              </a:rPr>
              <a:t>If all subproblems must be solved then an iterative algorithm is faster since it has no recursion overhead.</a:t>
            </a:r>
          </a:p>
          <a:p>
            <a:pPr marL="285750" indent="-285750">
              <a:buFont typeface="Wingdings" panose="05000000000000000000" pitchFamily="2" charset="2"/>
              <a:buChar char="v"/>
            </a:pPr>
            <a:r>
              <a:rPr lang="en-US" dirty="0">
                <a:sym typeface="Wingdings" panose="05000000000000000000" pitchFamily="2" charset="2"/>
              </a:rPr>
              <a:t>The running time is O(n2</a:t>
            </a:r>
            <a:r>
              <a:rPr lang="en-US" baseline="30000" dirty="0">
                <a:sym typeface="Wingdings" panose="05000000000000000000" pitchFamily="2" charset="2"/>
              </a:rPr>
              <a:t>logW</a:t>
            </a:r>
            <a:r>
              <a:rPr lang="en-US" dirty="0">
                <a:sym typeface="Wingdings" panose="05000000000000000000" pitchFamily="2" charset="2"/>
              </a:rPr>
              <a:t>)</a:t>
            </a:r>
          </a:p>
        </p:txBody>
      </p:sp>
    </p:spTree>
    <p:extLst>
      <p:ext uri="{BB962C8B-B14F-4D97-AF65-F5344CB8AC3E}">
        <p14:creationId xmlns:p14="http://schemas.microsoft.com/office/powerpoint/2010/main" val="3713691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C4DF23-A912-4554-B634-A7FAFAF448E6}"/>
              </a:ext>
            </a:extLst>
          </p:cNvPr>
          <p:cNvSpPr txBox="1"/>
          <p:nvPr/>
        </p:nvSpPr>
        <p:spPr>
          <a:xfrm>
            <a:off x="112888" y="112889"/>
            <a:ext cx="11943645" cy="369332"/>
          </a:xfrm>
          <a:prstGeom prst="rect">
            <a:avLst/>
          </a:prstGeom>
          <a:noFill/>
        </p:spPr>
        <p:txBody>
          <a:bodyPr wrap="square" rtlCol="0">
            <a:spAutoFit/>
          </a:bodyPr>
          <a:lstStyle/>
          <a:p>
            <a:pPr marL="285750" indent="-285750">
              <a:buFont typeface="Arial" panose="020B0604020202020204" pitchFamily="34" charset="0"/>
              <a:buChar char="•"/>
            </a:pPr>
            <a:r>
              <a:rPr lang="en-US" dirty="0"/>
              <a:t>Chain matrix multiplication: the cost of multiplying two matrices of size p*q and q*r is </a:t>
            </a:r>
            <a:r>
              <a:rPr lang="en-US" dirty="0" err="1"/>
              <a:t>pqr</a:t>
            </a:r>
            <a:endParaRPr lang="en-US" dirty="0">
              <a:sym typeface="Wingdings" panose="05000000000000000000" pitchFamily="2" charset="2"/>
            </a:endParaRPr>
          </a:p>
        </p:txBody>
      </p:sp>
      <p:pic>
        <p:nvPicPr>
          <p:cNvPr id="3" name="Picture 2">
            <a:extLst>
              <a:ext uri="{FF2B5EF4-FFF2-40B4-BE49-F238E27FC236}">
                <a16:creationId xmlns:a16="http://schemas.microsoft.com/office/drawing/2014/main" id="{D0EE1284-648A-437B-A0F7-D04E388C5521}"/>
              </a:ext>
            </a:extLst>
          </p:cNvPr>
          <p:cNvPicPr>
            <a:picLocks noChangeAspect="1"/>
          </p:cNvPicPr>
          <p:nvPr/>
        </p:nvPicPr>
        <p:blipFill>
          <a:blip r:embed="rId2"/>
          <a:stretch>
            <a:fillRect/>
          </a:stretch>
        </p:blipFill>
        <p:spPr>
          <a:xfrm>
            <a:off x="112888" y="482221"/>
            <a:ext cx="4176039" cy="2946779"/>
          </a:xfrm>
          <a:prstGeom prst="rect">
            <a:avLst/>
          </a:prstGeom>
        </p:spPr>
      </p:pic>
      <p:pic>
        <p:nvPicPr>
          <p:cNvPr id="4" name="Picture 3">
            <a:extLst>
              <a:ext uri="{FF2B5EF4-FFF2-40B4-BE49-F238E27FC236}">
                <a16:creationId xmlns:a16="http://schemas.microsoft.com/office/drawing/2014/main" id="{8FC9FF92-26EB-4F56-90E1-3EB430855CFE}"/>
              </a:ext>
            </a:extLst>
          </p:cNvPr>
          <p:cNvPicPr>
            <a:picLocks noChangeAspect="1"/>
          </p:cNvPicPr>
          <p:nvPr/>
        </p:nvPicPr>
        <p:blipFill>
          <a:blip r:embed="rId3"/>
          <a:stretch>
            <a:fillRect/>
          </a:stretch>
        </p:blipFill>
        <p:spPr>
          <a:xfrm>
            <a:off x="4288927" y="482221"/>
            <a:ext cx="3788005" cy="2946779"/>
          </a:xfrm>
          <a:prstGeom prst="rect">
            <a:avLst/>
          </a:prstGeom>
        </p:spPr>
      </p:pic>
      <p:pic>
        <p:nvPicPr>
          <p:cNvPr id="5" name="Picture 4">
            <a:extLst>
              <a:ext uri="{FF2B5EF4-FFF2-40B4-BE49-F238E27FC236}">
                <a16:creationId xmlns:a16="http://schemas.microsoft.com/office/drawing/2014/main" id="{08884672-EA15-4B0F-AE11-9C1E5A99BBDD}"/>
              </a:ext>
            </a:extLst>
          </p:cNvPr>
          <p:cNvPicPr>
            <a:picLocks noChangeAspect="1"/>
          </p:cNvPicPr>
          <p:nvPr/>
        </p:nvPicPr>
        <p:blipFill>
          <a:blip r:embed="rId4"/>
          <a:stretch>
            <a:fillRect/>
          </a:stretch>
        </p:blipFill>
        <p:spPr>
          <a:xfrm>
            <a:off x="8076932" y="482221"/>
            <a:ext cx="4068843" cy="2946779"/>
          </a:xfrm>
          <a:prstGeom prst="rect">
            <a:avLst/>
          </a:prstGeom>
        </p:spPr>
      </p:pic>
      <p:pic>
        <p:nvPicPr>
          <p:cNvPr id="6" name="Picture 5">
            <a:extLst>
              <a:ext uri="{FF2B5EF4-FFF2-40B4-BE49-F238E27FC236}">
                <a16:creationId xmlns:a16="http://schemas.microsoft.com/office/drawing/2014/main" id="{A6EC47BE-0840-420E-AE70-90C0EB7F8780}"/>
              </a:ext>
            </a:extLst>
          </p:cNvPr>
          <p:cNvPicPr>
            <a:picLocks noChangeAspect="1"/>
          </p:cNvPicPr>
          <p:nvPr/>
        </p:nvPicPr>
        <p:blipFill>
          <a:blip r:embed="rId5"/>
          <a:stretch>
            <a:fillRect/>
          </a:stretch>
        </p:blipFill>
        <p:spPr>
          <a:xfrm>
            <a:off x="66882" y="3500690"/>
            <a:ext cx="4222045" cy="3244421"/>
          </a:xfrm>
          <a:prstGeom prst="rect">
            <a:avLst/>
          </a:prstGeom>
        </p:spPr>
      </p:pic>
      <p:sp>
        <p:nvSpPr>
          <p:cNvPr id="7" name="TextBox 6">
            <a:extLst>
              <a:ext uri="{FF2B5EF4-FFF2-40B4-BE49-F238E27FC236}">
                <a16:creationId xmlns:a16="http://schemas.microsoft.com/office/drawing/2014/main" id="{3B7E3497-9AA5-4A89-938D-17A3F8BEC8DE}"/>
              </a:ext>
            </a:extLst>
          </p:cNvPr>
          <p:cNvSpPr txBox="1"/>
          <p:nvPr/>
        </p:nvSpPr>
        <p:spPr>
          <a:xfrm>
            <a:off x="2943022" y="6078137"/>
            <a:ext cx="1109690" cy="369332"/>
          </a:xfrm>
          <a:prstGeom prst="rect">
            <a:avLst/>
          </a:prstGeom>
          <a:noFill/>
        </p:spPr>
        <p:txBody>
          <a:bodyPr wrap="square" rtlCol="0">
            <a:spAutoFit/>
          </a:bodyPr>
          <a:lstStyle/>
          <a:p>
            <a:r>
              <a:rPr lang="en-US" dirty="0">
                <a:sym typeface="Wingdings" panose="05000000000000000000" pitchFamily="2" charset="2"/>
              </a:rPr>
              <a:t>O(n^3)</a:t>
            </a:r>
          </a:p>
        </p:txBody>
      </p:sp>
      <p:sp>
        <p:nvSpPr>
          <p:cNvPr id="8" name="TextBox 7">
            <a:extLst>
              <a:ext uri="{FF2B5EF4-FFF2-40B4-BE49-F238E27FC236}">
                <a16:creationId xmlns:a16="http://schemas.microsoft.com/office/drawing/2014/main" id="{D7798D86-3DEB-450D-A85B-6BBE42EAB479}"/>
              </a:ext>
            </a:extLst>
          </p:cNvPr>
          <p:cNvSpPr txBox="1"/>
          <p:nvPr/>
        </p:nvSpPr>
        <p:spPr>
          <a:xfrm>
            <a:off x="4288927" y="3605790"/>
            <a:ext cx="7767606" cy="3139321"/>
          </a:xfrm>
          <a:prstGeom prst="rect">
            <a:avLst/>
          </a:prstGeom>
          <a:noFill/>
        </p:spPr>
        <p:txBody>
          <a:bodyPr wrap="square" rtlCol="0">
            <a:spAutoFit/>
          </a:bodyPr>
          <a:lstStyle/>
          <a:p>
            <a:pPr marL="285750" indent="-285750">
              <a:buFont typeface="Wingdings" panose="05000000000000000000" pitchFamily="2" charset="2"/>
              <a:buChar char="Ø"/>
            </a:pPr>
            <a:r>
              <a:rPr lang="en-US" dirty="0">
                <a:sym typeface="Wingdings" panose="05000000000000000000" pitchFamily="2" charset="2"/>
              </a:rPr>
              <a:t>Summary:</a:t>
            </a:r>
          </a:p>
          <a:p>
            <a:pPr marL="285750" indent="-285750">
              <a:buFont typeface="Wingdings" panose="05000000000000000000" pitchFamily="2" charset="2"/>
              <a:buChar char="v"/>
            </a:pPr>
            <a:r>
              <a:rPr lang="en-US" dirty="0">
                <a:sym typeface="Wingdings" panose="05000000000000000000" pitchFamily="2" charset="2"/>
              </a:rPr>
              <a:t>Step 1: Define subproblems and a recurrence relation (analyze optimal solution or optimize a brute force solution)</a:t>
            </a:r>
          </a:p>
          <a:p>
            <a:pPr marL="285750" indent="-285750">
              <a:buFont typeface="Wingdings" panose="05000000000000000000" pitchFamily="2" charset="2"/>
              <a:buChar char="v"/>
            </a:pPr>
            <a:r>
              <a:rPr lang="en-US" dirty="0">
                <a:sym typeface="Wingdings" panose="05000000000000000000" pitchFamily="2" charset="2"/>
              </a:rPr>
              <a:t>Step 2: Convert a recurrence relation into a recursive algorithm</a:t>
            </a:r>
          </a:p>
          <a:p>
            <a:pPr marL="285750" indent="-285750">
              <a:buFont typeface="Courier New" panose="02070309020205020404" pitchFamily="49" charset="0"/>
              <a:buChar char="o"/>
            </a:pPr>
            <a:r>
              <a:rPr lang="en-US" dirty="0">
                <a:sym typeface="Wingdings" panose="05000000000000000000" pitchFamily="2" charset="2"/>
              </a:rPr>
              <a:t>Store solution to each subproblem in a table</a:t>
            </a:r>
          </a:p>
          <a:p>
            <a:pPr marL="285750" indent="-285750">
              <a:buFont typeface="Courier New" panose="02070309020205020404" pitchFamily="49" charset="0"/>
              <a:buChar char="o"/>
            </a:pPr>
            <a:r>
              <a:rPr lang="en-US" dirty="0">
                <a:sym typeface="Wingdings" panose="05000000000000000000" pitchFamily="2" charset="2"/>
              </a:rPr>
              <a:t>Before solving a subproblem check whether it is already stored in the table</a:t>
            </a:r>
          </a:p>
          <a:p>
            <a:pPr marL="285750" indent="-285750">
              <a:buFont typeface="Wingdings" panose="05000000000000000000" pitchFamily="2" charset="2"/>
              <a:buChar char="v"/>
            </a:pPr>
            <a:r>
              <a:rPr lang="en-US" dirty="0">
                <a:sym typeface="Wingdings" panose="05000000000000000000" pitchFamily="2" charset="2"/>
              </a:rPr>
              <a:t>Step 3: Convert a recursive algorithm into an iterative algorithm</a:t>
            </a:r>
          </a:p>
          <a:p>
            <a:pPr marL="285750" indent="-285750">
              <a:buFont typeface="Wingdings" panose="05000000000000000000" pitchFamily="2" charset="2"/>
              <a:buChar char="v"/>
            </a:pPr>
            <a:r>
              <a:rPr lang="en-US" dirty="0">
                <a:sym typeface="Wingdings" panose="05000000000000000000" pitchFamily="2" charset="2"/>
              </a:rPr>
              <a:t>Prove an upper bound on the running time = # of subproblems x time to solve subproblems</a:t>
            </a:r>
          </a:p>
          <a:p>
            <a:pPr marL="285750" indent="-285750">
              <a:buFont typeface="Wingdings" panose="05000000000000000000" pitchFamily="2" charset="2"/>
              <a:buChar char="v"/>
            </a:pPr>
            <a:r>
              <a:rPr lang="en-US" dirty="0">
                <a:sym typeface="Wingdings" panose="05000000000000000000" pitchFamily="2" charset="2"/>
              </a:rPr>
              <a:t>Uncover a solution</a:t>
            </a:r>
          </a:p>
          <a:p>
            <a:pPr marL="285750" indent="-285750">
              <a:buFont typeface="Wingdings" panose="05000000000000000000" pitchFamily="2" charset="2"/>
              <a:buChar char="v"/>
            </a:pPr>
            <a:r>
              <a:rPr lang="en-US" dirty="0">
                <a:sym typeface="Wingdings" panose="05000000000000000000" pitchFamily="2" charset="2"/>
              </a:rPr>
              <a:t>Exploit the regular structure of the table to check whether space can be saved</a:t>
            </a:r>
          </a:p>
        </p:txBody>
      </p:sp>
    </p:spTree>
    <p:extLst>
      <p:ext uri="{BB962C8B-B14F-4D97-AF65-F5344CB8AC3E}">
        <p14:creationId xmlns:p14="http://schemas.microsoft.com/office/powerpoint/2010/main" val="15892941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B3DB4C-3768-4BA3-A087-8F69DFA255B6}"/>
              </a:ext>
            </a:extLst>
          </p:cNvPr>
          <p:cNvSpPr txBox="1"/>
          <p:nvPr/>
        </p:nvSpPr>
        <p:spPr>
          <a:xfrm>
            <a:off x="62089" y="56444"/>
            <a:ext cx="12067822" cy="461665"/>
          </a:xfrm>
          <a:prstGeom prst="rect">
            <a:avLst/>
          </a:prstGeom>
          <a:noFill/>
        </p:spPr>
        <p:txBody>
          <a:bodyPr wrap="square" rtlCol="0">
            <a:spAutoFit/>
          </a:bodyPr>
          <a:lstStyle/>
          <a:p>
            <a:r>
              <a:rPr lang="en-US" altLang="zh-CN" sz="2400" u="sng" dirty="0"/>
              <a:t>Week 6 Dynamic Programming2</a:t>
            </a:r>
            <a:endParaRPr lang="en-US" sz="2400" u="sng" dirty="0"/>
          </a:p>
        </p:txBody>
      </p:sp>
      <p:pic>
        <p:nvPicPr>
          <p:cNvPr id="4" name="Picture 3">
            <a:extLst>
              <a:ext uri="{FF2B5EF4-FFF2-40B4-BE49-F238E27FC236}">
                <a16:creationId xmlns:a16="http://schemas.microsoft.com/office/drawing/2014/main" id="{547A6334-7956-4369-9EFA-017B200A8BAA}"/>
              </a:ext>
            </a:extLst>
          </p:cNvPr>
          <p:cNvPicPr>
            <a:picLocks noChangeAspect="1"/>
          </p:cNvPicPr>
          <p:nvPr/>
        </p:nvPicPr>
        <p:blipFill>
          <a:blip r:embed="rId2"/>
          <a:stretch>
            <a:fillRect/>
          </a:stretch>
        </p:blipFill>
        <p:spPr>
          <a:xfrm>
            <a:off x="65583" y="518109"/>
            <a:ext cx="4117111" cy="3017805"/>
          </a:xfrm>
          <a:prstGeom prst="rect">
            <a:avLst/>
          </a:prstGeom>
        </p:spPr>
      </p:pic>
      <p:pic>
        <p:nvPicPr>
          <p:cNvPr id="5" name="Picture 4">
            <a:extLst>
              <a:ext uri="{FF2B5EF4-FFF2-40B4-BE49-F238E27FC236}">
                <a16:creationId xmlns:a16="http://schemas.microsoft.com/office/drawing/2014/main" id="{7C8A5B77-5A93-426E-B2C2-8068781BFB5C}"/>
              </a:ext>
            </a:extLst>
          </p:cNvPr>
          <p:cNvPicPr>
            <a:picLocks noChangeAspect="1"/>
          </p:cNvPicPr>
          <p:nvPr/>
        </p:nvPicPr>
        <p:blipFill>
          <a:blip r:embed="rId3"/>
          <a:stretch>
            <a:fillRect/>
          </a:stretch>
        </p:blipFill>
        <p:spPr>
          <a:xfrm>
            <a:off x="4174273" y="518108"/>
            <a:ext cx="4069885" cy="3017805"/>
          </a:xfrm>
          <a:prstGeom prst="rect">
            <a:avLst/>
          </a:prstGeom>
        </p:spPr>
      </p:pic>
      <p:pic>
        <p:nvPicPr>
          <p:cNvPr id="6" name="Picture 5">
            <a:extLst>
              <a:ext uri="{FF2B5EF4-FFF2-40B4-BE49-F238E27FC236}">
                <a16:creationId xmlns:a16="http://schemas.microsoft.com/office/drawing/2014/main" id="{A7C9A8DB-7288-47B6-9657-80CA058C4E82}"/>
              </a:ext>
            </a:extLst>
          </p:cNvPr>
          <p:cNvPicPr>
            <a:picLocks noChangeAspect="1"/>
          </p:cNvPicPr>
          <p:nvPr/>
        </p:nvPicPr>
        <p:blipFill>
          <a:blip r:embed="rId4"/>
          <a:stretch>
            <a:fillRect/>
          </a:stretch>
        </p:blipFill>
        <p:spPr>
          <a:xfrm>
            <a:off x="8251955" y="518109"/>
            <a:ext cx="3919618" cy="3017804"/>
          </a:xfrm>
          <a:prstGeom prst="rect">
            <a:avLst/>
          </a:prstGeom>
        </p:spPr>
      </p:pic>
      <p:pic>
        <p:nvPicPr>
          <p:cNvPr id="7" name="Picture 6">
            <a:extLst>
              <a:ext uri="{FF2B5EF4-FFF2-40B4-BE49-F238E27FC236}">
                <a16:creationId xmlns:a16="http://schemas.microsoft.com/office/drawing/2014/main" id="{E7B4926D-C8B8-4FCC-825D-C71D1C4B6F92}"/>
              </a:ext>
            </a:extLst>
          </p:cNvPr>
          <p:cNvPicPr>
            <a:picLocks noChangeAspect="1"/>
          </p:cNvPicPr>
          <p:nvPr/>
        </p:nvPicPr>
        <p:blipFill>
          <a:blip r:embed="rId5"/>
          <a:stretch>
            <a:fillRect/>
          </a:stretch>
        </p:blipFill>
        <p:spPr>
          <a:xfrm>
            <a:off x="62088" y="3547201"/>
            <a:ext cx="4112185" cy="3231003"/>
          </a:xfrm>
          <a:prstGeom prst="rect">
            <a:avLst/>
          </a:prstGeom>
        </p:spPr>
      </p:pic>
      <p:pic>
        <p:nvPicPr>
          <p:cNvPr id="8" name="Picture 7">
            <a:extLst>
              <a:ext uri="{FF2B5EF4-FFF2-40B4-BE49-F238E27FC236}">
                <a16:creationId xmlns:a16="http://schemas.microsoft.com/office/drawing/2014/main" id="{DE30C94D-BCCC-4C8F-9BCD-50014821EA6B}"/>
              </a:ext>
            </a:extLst>
          </p:cNvPr>
          <p:cNvPicPr>
            <a:picLocks noChangeAspect="1"/>
          </p:cNvPicPr>
          <p:nvPr/>
        </p:nvPicPr>
        <p:blipFill>
          <a:blip r:embed="rId6"/>
          <a:stretch>
            <a:fillRect/>
          </a:stretch>
        </p:blipFill>
        <p:spPr>
          <a:xfrm>
            <a:off x="4242071" y="3505756"/>
            <a:ext cx="3919618" cy="3318378"/>
          </a:xfrm>
          <a:prstGeom prst="rect">
            <a:avLst/>
          </a:prstGeom>
        </p:spPr>
      </p:pic>
      <p:pic>
        <p:nvPicPr>
          <p:cNvPr id="9" name="Picture 8">
            <a:extLst>
              <a:ext uri="{FF2B5EF4-FFF2-40B4-BE49-F238E27FC236}">
                <a16:creationId xmlns:a16="http://schemas.microsoft.com/office/drawing/2014/main" id="{9AE5D40D-A3B2-467E-A59D-719838F41586}"/>
              </a:ext>
            </a:extLst>
          </p:cNvPr>
          <p:cNvPicPr>
            <a:picLocks noChangeAspect="1"/>
          </p:cNvPicPr>
          <p:nvPr/>
        </p:nvPicPr>
        <p:blipFill>
          <a:blip r:embed="rId7"/>
          <a:stretch>
            <a:fillRect/>
          </a:stretch>
        </p:blipFill>
        <p:spPr>
          <a:xfrm>
            <a:off x="8204675" y="3535912"/>
            <a:ext cx="3997627" cy="3242291"/>
          </a:xfrm>
          <a:prstGeom prst="rect">
            <a:avLst/>
          </a:prstGeom>
        </p:spPr>
      </p:pic>
    </p:spTree>
    <p:extLst>
      <p:ext uri="{BB962C8B-B14F-4D97-AF65-F5344CB8AC3E}">
        <p14:creationId xmlns:p14="http://schemas.microsoft.com/office/powerpoint/2010/main" val="13631996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39A061-9716-41DF-8DC1-A9B87111F4A2}"/>
              </a:ext>
            </a:extLst>
          </p:cNvPr>
          <p:cNvPicPr>
            <a:picLocks noChangeAspect="1"/>
          </p:cNvPicPr>
          <p:nvPr/>
        </p:nvPicPr>
        <p:blipFill>
          <a:blip r:embed="rId2"/>
          <a:stretch>
            <a:fillRect/>
          </a:stretch>
        </p:blipFill>
        <p:spPr>
          <a:xfrm>
            <a:off x="114123" y="122061"/>
            <a:ext cx="4545799" cy="3472039"/>
          </a:xfrm>
          <a:prstGeom prst="rect">
            <a:avLst/>
          </a:prstGeom>
        </p:spPr>
      </p:pic>
      <p:pic>
        <p:nvPicPr>
          <p:cNvPr id="3" name="Picture 2">
            <a:extLst>
              <a:ext uri="{FF2B5EF4-FFF2-40B4-BE49-F238E27FC236}">
                <a16:creationId xmlns:a16="http://schemas.microsoft.com/office/drawing/2014/main" id="{23E55F7D-78DD-4BEB-AD28-485803830A4B}"/>
              </a:ext>
            </a:extLst>
          </p:cNvPr>
          <p:cNvPicPr>
            <a:picLocks noChangeAspect="1"/>
          </p:cNvPicPr>
          <p:nvPr/>
        </p:nvPicPr>
        <p:blipFill>
          <a:blip r:embed="rId3"/>
          <a:stretch>
            <a:fillRect/>
          </a:stretch>
        </p:blipFill>
        <p:spPr>
          <a:xfrm>
            <a:off x="4659923" y="122061"/>
            <a:ext cx="2402150" cy="3306939"/>
          </a:xfrm>
          <a:prstGeom prst="rect">
            <a:avLst/>
          </a:prstGeom>
        </p:spPr>
      </p:pic>
      <p:pic>
        <p:nvPicPr>
          <p:cNvPr id="4" name="Picture 3">
            <a:extLst>
              <a:ext uri="{FF2B5EF4-FFF2-40B4-BE49-F238E27FC236}">
                <a16:creationId xmlns:a16="http://schemas.microsoft.com/office/drawing/2014/main" id="{282C2A0D-5723-4FDD-91D6-9F2FAFABDA6C}"/>
              </a:ext>
            </a:extLst>
          </p:cNvPr>
          <p:cNvPicPr>
            <a:picLocks noChangeAspect="1"/>
          </p:cNvPicPr>
          <p:nvPr/>
        </p:nvPicPr>
        <p:blipFill>
          <a:blip r:embed="rId4"/>
          <a:stretch>
            <a:fillRect/>
          </a:stretch>
        </p:blipFill>
        <p:spPr>
          <a:xfrm>
            <a:off x="7235042" y="122061"/>
            <a:ext cx="4956957" cy="3306939"/>
          </a:xfrm>
          <a:prstGeom prst="rect">
            <a:avLst/>
          </a:prstGeom>
        </p:spPr>
      </p:pic>
    </p:spTree>
    <p:extLst>
      <p:ext uri="{BB962C8B-B14F-4D97-AF65-F5344CB8AC3E}">
        <p14:creationId xmlns:p14="http://schemas.microsoft.com/office/powerpoint/2010/main" val="637982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49AAF3C-E046-4F14-B77E-7E0213C4E3F2}"/>
              </a:ext>
            </a:extLst>
          </p:cNvPr>
          <p:cNvSpPr txBox="1"/>
          <p:nvPr/>
        </p:nvSpPr>
        <p:spPr>
          <a:xfrm>
            <a:off x="97901" y="98342"/>
            <a:ext cx="4018547"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a:t>New Algorithm and Running Time</a:t>
            </a:r>
          </a:p>
        </p:txBody>
      </p:sp>
      <p:pic>
        <p:nvPicPr>
          <p:cNvPr id="3" name="Picture 2">
            <a:extLst>
              <a:ext uri="{FF2B5EF4-FFF2-40B4-BE49-F238E27FC236}">
                <a16:creationId xmlns:a16="http://schemas.microsoft.com/office/drawing/2014/main" id="{D2455F2E-180D-48C0-88D9-7BCD698A7249}"/>
              </a:ext>
            </a:extLst>
          </p:cNvPr>
          <p:cNvPicPr>
            <a:picLocks noChangeAspect="1"/>
          </p:cNvPicPr>
          <p:nvPr/>
        </p:nvPicPr>
        <p:blipFill>
          <a:blip r:embed="rId3"/>
          <a:stretch>
            <a:fillRect/>
          </a:stretch>
        </p:blipFill>
        <p:spPr>
          <a:xfrm>
            <a:off x="242285" y="467674"/>
            <a:ext cx="5221134" cy="1966244"/>
          </a:xfrm>
          <a:prstGeom prst="rect">
            <a:avLst/>
          </a:prstGeom>
        </p:spPr>
      </p:pic>
      <p:pic>
        <p:nvPicPr>
          <p:cNvPr id="4" name="Picture 3">
            <a:extLst>
              <a:ext uri="{FF2B5EF4-FFF2-40B4-BE49-F238E27FC236}">
                <a16:creationId xmlns:a16="http://schemas.microsoft.com/office/drawing/2014/main" id="{C93D1135-AC88-41A4-AE12-EDF6D9D5D701}"/>
              </a:ext>
            </a:extLst>
          </p:cNvPr>
          <p:cNvPicPr>
            <a:picLocks noChangeAspect="1"/>
          </p:cNvPicPr>
          <p:nvPr/>
        </p:nvPicPr>
        <p:blipFill>
          <a:blip r:embed="rId4"/>
          <a:stretch>
            <a:fillRect/>
          </a:stretch>
        </p:blipFill>
        <p:spPr>
          <a:xfrm>
            <a:off x="242286" y="2433919"/>
            <a:ext cx="5221133" cy="1877194"/>
          </a:xfrm>
          <a:prstGeom prst="rect">
            <a:avLst/>
          </a:prstGeom>
        </p:spPr>
      </p:pic>
      <p:pic>
        <p:nvPicPr>
          <p:cNvPr id="5" name="Picture 4">
            <a:extLst>
              <a:ext uri="{FF2B5EF4-FFF2-40B4-BE49-F238E27FC236}">
                <a16:creationId xmlns:a16="http://schemas.microsoft.com/office/drawing/2014/main" id="{F0589934-42CA-4243-AD07-AAFF6D86B8BF}"/>
              </a:ext>
            </a:extLst>
          </p:cNvPr>
          <p:cNvPicPr>
            <a:picLocks noChangeAspect="1"/>
          </p:cNvPicPr>
          <p:nvPr/>
        </p:nvPicPr>
        <p:blipFill>
          <a:blip r:embed="rId5"/>
          <a:stretch>
            <a:fillRect/>
          </a:stretch>
        </p:blipFill>
        <p:spPr>
          <a:xfrm>
            <a:off x="5532887" y="467674"/>
            <a:ext cx="5544638" cy="2865073"/>
          </a:xfrm>
          <a:prstGeom prst="rect">
            <a:avLst/>
          </a:prstGeom>
        </p:spPr>
      </p:pic>
      <p:sp>
        <p:nvSpPr>
          <p:cNvPr id="6" name="TextBox 5">
            <a:extLst>
              <a:ext uri="{FF2B5EF4-FFF2-40B4-BE49-F238E27FC236}">
                <a16:creationId xmlns:a16="http://schemas.microsoft.com/office/drawing/2014/main" id="{665EF22E-8BA8-4DCA-9B57-5C23BEA10653}"/>
              </a:ext>
            </a:extLst>
          </p:cNvPr>
          <p:cNvSpPr txBox="1"/>
          <p:nvPr/>
        </p:nvSpPr>
        <p:spPr>
          <a:xfrm>
            <a:off x="5532887" y="3429000"/>
            <a:ext cx="5544638" cy="369332"/>
          </a:xfrm>
          <a:prstGeom prst="rect">
            <a:avLst/>
          </a:prstGeom>
          <a:noFill/>
        </p:spPr>
        <p:txBody>
          <a:bodyPr wrap="square" rtlCol="0">
            <a:spAutoFit/>
          </a:bodyPr>
          <a:lstStyle/>
          <a:p>
            <a:r>
              <a:rPr lang="en-US" dirty="0"/>
              <a:t>Takes about log(ab) steps and each step a single division</a:t>
            </a:r>
          </a:p>
        </p:txBody>
      </p:sp>
      <p:sp>
        <p:nvSpPr>
          <p:cNvPr id="14" name="TextBox 13">
            <a:extLst>
              <a:ext uri="{FF2B5EF4-FFF2-40B4-BE49-F238E27FC236}">
                <a16:creationId xmlns:a16="http://schemas.microsoft.com/office/drawing/2014/main" id="{A154FF14-4865-4EE7-9624-4ED15BC2FC3D}"/>
              </a:ext>
            </a:extLst>
          </p:cNvPr>
          <p:cNvSpPr txBox="1"/>
          <p:nvPr/>
        </p:nvSpPr>
        <p:spPr>
          <a:xfrm>
            <a:off x="97901" y="4311113"/>
            <a:ext cx="10979624"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Computing Runtimes:</a:t>
            </a:r>
          </a:p>
          <a:p>
            <a:pPr marL="285750" indent="-285750">
              <a:buFont typeface="Wingdings" panose="05000000000000000000" pitchFamily="2" charset="2"/>
              <a:buChar char="Ø"/>
            </a:pPr>
            <a:r>
              <a:rPr lang="en-US" dirty="0"/>
              <a:t>Actual runtimes depends on speed of the computer, system architecture, used complier, details of the memory hierarchy</a:t>
            </a:r>
          </a:p>
          <a:p>
            <a:pPr marL="285750" indent="-285750">
              <a:buFont typeface="Arial" panose="020B0604020202020204" pitchFamily="34" charset="0"/>
              <a:buChar char="•"/>
            </a:pPr>
            <a:r>
              <a:rPr lang="en-US" dirty="0"/>
              <a:t>Asymptotic Notation</a:t>
            </a:r>
          </a:p>
          <a:p>
            <a:pPr marL="285750" indent="-285750">
              <a:buFont typeface="Wingdings" panose="05000000000000000000" pitchFamily="2" charset="2"/>
              <a:buChar char="Ø"/>
            </a:pPr>
            <a:r>
              <a:rPr lang="en-US" dirty="0"/>
              <a:t>Idea: all of these details can multiply runtimes by (large) constant. So measure runtime in a way that ignores constant multiples</a:t>
            </a:r>
          </a:p>
        </p:txBody>
      </p:sp>
      <p:pic>
        <p:nvPicPr>
          <p:cNvPr id="12" name="Picture 11">
            <a:extLst>
              <a:ext uri="{FF2B5EF4-FFF2-40B4-BE49-F238E27FC236}">
                <a16:creationId xmlns:a16="http://schemas.microsoft.com/office/drawing/2014/main" id="{C87B839A-C078-4778-9B1C-F14B988C300A}"/>
              </a:ext>
            </a:extLst>
          </p:cNvPr>
          <p:cNvPicPr>
            <a:picLocks noChangeAspect="1"/>
          </p:cNvPicPr>
          <p:nvPr/>
        </p:nvPicPr>
        <p:blipFill>
          <a:blip r:embed="rId6"/>
          <a:stretch>
            <a:fillRect/>
          </a:stretch>
        </p:blipFill>
        <p:spPr>
          <a:xfrm>
            <a:off x="2699777" y="5772532"/>
            <a:ext cx="7115175" cy="1009650"/>
          </a:xfrm>
          <a:prstGeom prst="rect">
            <a:avLst/>
          </a:prstGeom>
        </p:spPr>
      </p:pic>
    </p:spTree>
    <p:extLst>
      <p:ext uri="{BB962C8B-B14F-4D97-AF65-F5344CB8AC3E}">
        <p14:creationId xmlns:p14="http://schemas.microsoft.com/office/powerpoint/2010/main" val="2454202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49AAF3C-E046-4F14-B77E-7E0213C4E3F2}"/>
              </a:ext>
            </a:extLst>
          </p:cNvPr>
          <p:cNvSpPr txBox="1"/>
          <p:nvPr/>
        </p:nvSpPr>
        <p:spPr>
          <a:xfrm>
            <a:off x="97901" y="98342"/>
            <a:ext cx="4018547"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a:t>Big-O Notation</a:t>
            </a:r>
          </a:p>
        </p:txBody>
      </p:sp>
      <p:pic>
        <p:nvPicPr>
          <p:cNvPr id="2" name="Picture 1">
            <a:extLst>
              <a:ext uri="{FF2B5EF4-FFF2-40B4-BE49-F238E27FC236}">
                <a16:creationId xmlns:a16="http://schemas.microsoft.com/office/drawing/2014/main" id="{76038D98-B457-4711-99DC-A3B56EA3DDD2}"/>
              </a:ext>
            </a:extLst>
          </p:cNvPr>
          <p:cNvPicPr>
            <a:picLocks noChangeAspect="1"/>
          </p:cNvPicPr>
          <p:nvPr/>
        </p:nvPicPr>
        <p:blipFill>
          <a:blip r:embed="rId3"/>
          <a:stretch>
            <a:fillRect/>
          </a:stretch>
        </p:blipFill>
        <p:spPr>
          <a:xfrm>
            <a:off x="97902" y="467674"/>
            <a:ext cx="4781560" cy="1518469"/>
          </a:xfrm>
          <a:prstGeom prst="rect">
            <a:avLst/>
          </a:prstGeom>
        </p:spPr>
      </p:pic>
      <p:pic>
        <p:nvPicPr>
          <p:cNvPr id="8" name="Picture 7">
            <a:extLst>
              <a:ext uri="{FF2B5EF4-FFF2-40B4-BE49-F238E27FC236}">
                <a16:creationId xmlns:a16="http://schemas.microsoft.com/office/drawing/2014/main" id="{32FCD12A-802C-43CA-856E-F982652F8D54}"/>
              </a:ext>
            </a:extLst>
          </p:cNvPr>
          <p:cNvPicPr>
            <a:picLocks noChangeAspect="1"/>
          </p:cNvPicPr>
          <p:nvPr/>
        </p:nvPicPr>
        <p:blipFill>
          <a:blip r:embed="rId4"/>
          <a:stretch>
            <a:fillRect/>
          </a:stretch>
        </p:blipFill>
        <p:spPr>
          <a:xfrm>
            <a:off x="5026400" y="463652"/>
            <a:ext cx="3821765" cy="1520487"/>
          </a:xfrm>
          <a:prstGeom prst="rect">
            <a:avLst/>
          </a:prstGeom>
        </p:spPr>
      </p:pic>
      <p:pic>
        <p:nvPicPr>
          <p:cNvPr id="11" name="Picture 10">
            <a:extLst>
              <a:ext uri="{FF2B5EF4-FFF2-40B4-BE49-F238E27FC236}">
                <a16:creationId xmlns:a16="http://schemas.microsoft.com/office/drawing/2014/main" id="{726CC7CE-12C0-4670-9666-E025F0A8AD88}"/>
              </a:ext>
            </a:extLst>
          </p:cNvPr>
          <p:cNvPicPr>
            <a:picLocks noChangeAspect="1"/>
          </p:cNvPicPr>
          <p:nvPr/>
        </p:nvPicPr>
        <p:blipFill>
          <a:blip r:embed="rId5"/>
          <a:stretch>
            <a:fillRect/>
          </a:stretch>
        </p:blipFill>
        <p:spPr>
          <a:xfrm>
            <a:off x="97901" y="1984139"/>
            <a:ext cx="11399682" cy="1518469"/>
          </a:xfrm>
          <a:prstGeom prst="rect">
            <a:avLst/>
          </a:prstGeom>
        </p:spPr>
      </p:pic>
      <p:sp>
        <p:nvSpPr>
          <p:cNvPr id="15" name="TextBox 14">
            <a:extLst>
              <a:ext uri="{FF2B5EF4-FFF2-40B4-BE49-F238E27FC236}">
                <a16:creationId xmlns:a16="http://schemas.microsoft.com/office/drawing/2014/main" id="{D3ADC9C8-3641-4D5C-8F4D-F2307066CBB5}"/>
              </a:ext>
            </a:extLst>
          </p:cNvPr>
          <p:cNvSpPr txBox="1"/>
          <p:nvPr/>
        </p:nvSpPr>
        <p:spPr>
          <a:xfrm>
            <a:off x="97900" y="3429833"/>
            <a:ext cx="11245174" cy="461665"/>
          </a:xfrm>
          <a:prstGeom prst="rect">
            <a:avLst/>
          </a:prstGeom>
          <a:noFill/>
        </p:spPr>
        <p:txBody>
          <a:bodyPr wrap="square" rtlCol="0">
            <a:spAutoFit/>
          </a:bodyPr>
          <a:lstStyle/>
          <a:p>
            <a:r>
              <a:rPr lang="en-US" altLang="zh-CN" sz="2400" u="sng" dirty="0"/>
              <a:t>Week 3 Greedy Algorithms</a:t>
            </a:r>
            <a:endParaRPr lang="en-US" sz="2400" u="sng" dirty="0"/>
          </a:p>
        </p:txBody>
      </p:sp>
      <p:sp>
        <p:nvSpPr>
          <p:cNvPr id="16" name="TextBox 15">
            <a:extLst>
              <a:ext uri="{FF2B5EF4-FFF2-40B4-BE49-F238E27FC236}">
                <a16:creationId xmlns:a16="http://schemas.microsoft.com/office/drawing/2014/main" id="{A3FC2258-C202-490F-B282-E308CD0D2025}"/>
              </a:ext>
            </a:extLst>
          </p:cNvPr>
          <p:cNvSpPr txBox="1"/>
          <p:nvPr/>
        </p:nvSpPr>
        <p:spPr>
          <a:xfrm>
            <a:off x="97899" y="3935203"/>
            <a:ext cx="3388251" cy="2585323"/>
          </a:xfrm>
          <a:prstGeom prst="rect">
            <a:avLst/>
          </a:prstGeom>
          <a:noFill/>
        </p:spPr>
        <p:txBody>
          <a:bodyPr wrap="square" rtlCol="0">
            <a:spAutoFit/>
          </a:bodyPr>
          <a:lstStyle/>
          <a:p>
            <a:pPr marL="285750" indent="-285750">
              <a:buFont typeface="Arial" panose="020B0604020202020204" pitchFamily="34" charset="0"/>
              <a:buChar char="•"/>
            </a:pPr>
            <a:r>
              <a:rPr lang="en-US" dirty="0"/>
              <a:t>Largest Number:</a:t>
            </a:r>
          </a:p>
          <a:p>
            <a:pPr marL="285750" indent="-285750">
              <a:buFont typeface="Wingdings" panose="05000000000000000000" pitchFamily="2" charset="2"/>
              <a:buChar char="Ø"/>
            </a:pPr>
            <a:r>
              <a:rPr lang="en-US" dirty="0"/>
              <a:t>Find Max digit </a:t>
            </a:r>
            <a:r>
              <a:rPr lang="en-US" dirty="0">
                <a:sym typeface="Wingdings" panose="05000000000000000000" pitchFamily="2" charset="2"/>
              </a:rPr>
              <a:t> Append it to the number  Remove it from the list  Repeat</a:t>
            </a:r>
          </a:p>
          <a:p>
            <a:pPr marL="285750" indent="-285750">
              <a:buFont typeface="Arial" panose="020B0604020202020204" pitchFamily="34" charset="0"/>
              <a:buChar char="•"/>
            </a:pPr>
            <a:r>
              <a:rPr lang="en-US" dirty="0">
                <a:sym typeface="Wingdings" panose="05000000000000000000" pitchFamily="2" charset="2"/>
              </a:rPr>
              <a:t>Greedy Strategy:</a:t>
            </a:r>
          </a:p>
          <a:p>
            <a:pPr marL="285750" indent="-285750">
              <a:buFont typeface="Wingdings" panose="05000000000000000000" pitchFamily="2" charset="2"/>
              <a:buChar char="Ø"/>
            </a:pPr>
            <a:r>
              <a:rPr lang="en-US" dirty="0">
                <a:sym typeface="Wingdings" panose="05000000000000000000" pitchFamily="2" charset="2"/>
              </a:rPr>
              <a:t>Make some greedy choice</a:t>
            </a:r>
          </a:p>
          <a:p>
            <a:pPr marL="285750" indent="-285750">
              <a:buFont typeface="Wingdings" panose="05000000000000000000" pitchFamily="2" charset="2"/>
              <a:buChar char="Ø"/>
            </a:pPr>
            <a:r>
              <a:rPr lang="en-US" dirty="0">
                <a:sym typeface="Wingdings" panose="05000000000000000000" pitchFamily="2" charset="2"/>
              </a:rPr>
              <a:t>Reduce to a smaller problem</a:t>
            </a:r>
          </a:p>
          <a:p>
            <a:pPr marL="285750" indent="-285750">
              <a:buFont typeface="Wingdings" panose="05000000000000000000" pitchFamily="2" charset="2"/>
              <a:buChar char="Ø"/>
            </a:pPr>
            <a:r>
              <a:rPr lang="en-US" dirty="0">
                <a:sym typeface="Wingdings" panose="05000000000000000000" pitchFamily="2" charset="2"/>
              </a:rPr>
              <a:t>Iterate</a:t>
            </a:r>
          </a:p>
          <a:p>
            <a:pPr marL="285750" indent="-285750">
              <a:buFont typeface="Arial" panose="020B0604020202020204" pitchFamily="34" charset="0"/>
              <a:buChar char="•"/>
            </a:pPr>
            <a:r>
              <a:rPr lang="en-US" dirty="0">
                <a:sym typeface="Wingdings" panose="05000000000000000000" pitchFamily="2" charset="2"/>
              </a:rPr>
              <a:t>Car Fueling</a:t>
            </a:r>
          </a:p>
        </p:txBody>
      </p:sp>
      <p:pic>
        <p:nvPicPr>
          <p:cNvPr id="3" name="Picture 2">
            <a:extLst>
              <a:ext uri="{FF2B5EF4-FFF2-40B4-BE49-F238E27FC236}">
                <a16:creationId xmlns:a16="http://schemas.microsoft.com/office/drawing/2014/main" id="{029299FE-DA44-4F9F-8560-099D3392BACF}"/>
              </a:ext>
            </a:extLst>
          </p:cNvPr>
          <p:cNvPicPr>
            <a:picLocks noChangeAspect="1"/>
          </p:cNvPicPr>
          <p:nvPr/>
        </p:nvPicPr>
        <p:blipFill>
          <a:blip r:embed="rId6"/>
          <a:stretch>
            <a:fillRect/>
          </a:stretch>
        </p:blipFill>
        <p:spPr>
          <a:xfrm>
            <a:off x="3588568" y="3500604"/>
            <a:ext cx="4140325" cy="3331829"/>
          </a:xfrm>
          <a:prstGeom prst="rect">
            <a:avLst/>
          </a:prstGeom>
        </p:spPr>
      </p:pic>
      <p:pic>
        <p:nvPicPr>
          <p:cNvPr id="5" name="Picture 4">
            <a:extLst>
              <a:ext uri="{FF2B5EF4-FFF2-40B4-BE49-F238E27FC236}">
                <a16:creationId xmlns:a16="http://schemas.microsoft.com/office/drawing/2014/main" id="{DAD78015-B9B5-4643-9565-031CAA57B476}"/>
              </a:ext>
            </a:extLst>
          </p:cNvPr>
          <p:cNvPicPr>
            <a:picLocks noChangeAspect="1"/>
          </p:cNvPicPr>
          <p:nvPr/>
        </p:nvPicPr>
        <p:blipFill>
          <a:blip r:embed="rId7"/>
          <a:stretch>
            <a:fillRect/>
          </a:stretch>
        </p:blipFill>
        <p:spPr>
          <a:xfrm>
            <a:off x="7808100" y="3500603"/>
            <a:ext cx="4348006" cy="3331829"/>
          </a:xfrm>
          <a:prstGeom prst="rect">
            <a:avLst/>
          </a:prstGeom>
        </p:spPr>
      </p:pic>
    </p:spTree>
    <p:extLst>
      <p:ext uri="{BB962C8B-B14F-4D97-AF65-F5344CB8AC3E}">
        <p14:creationId xmlns:p14="http://schemas.microsoft.com/office/powerpoint/2010/main" val="1688728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A3FC2258-C202-490F-B282-E308CD0D2025}"/>
              </a:ext>
            </a:extLst>
          </p:cNvPr>
          <p:cNvSpPr txBox="1"/>
          <p:nvPr/>
        </p:nvSpPr>
        <p:spPr>
          <a:xfrm>
            <a:off x="90648" y="144005"/>
            <a:ext cx="5577840"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a:t>Car Fueling Implementation and Running Time is O(n):</a:t>
            </a:r>
            <a:endParaRPr lang="en-US" dirty="0">
              <a:sym typeface="Wingdings" panose="05000000000000000000" pitchFamily="2" charset="2"/>
            </a:endParaRPr>
          </a:p>
        </p:txBody>
      </p:sp>
      <p:pic>
        <p:nvPicPr>
          <p:cNvPr id="4" name="Picture 3">
            <a:extLst>
              <a:ext uri="{FF2B5EF4-FFF2-40B4-BE49-F238E27FC236}">
                <a16:creationId xmlns:a16="http://schemas.microsoft.com/office/drawing/2014/main" id="{C9216A44-6D04-4E4C-974C-2035804CBA46}"/>
              </a:ext>
            </a:extLst>
          </p:cNvPr>
          <p:cNvPicPr>
            <a:picLocks noChangeAspect="1"/>
          </p:cNvPicPr>
          <p:nvPr/>
        </p:nvPicPr>
        <p:blipFill>
          <a:blip r:embed="rId3"/>
          <a:stretch>
            <a:fillRect/>
          </a:stretch>
        </p:blipFill>
        <p:spPr>
          <a:xfrm>
            <a:off x="506361" y="447620"/>
            <a:ext cx="3858540" cy="2981380"/>
          </a:xfrm>
          <a:prstGeom prst="rect">
            <a:avLst/>
          </a:prstGeom>
        </p:spPr>
      </p:pic>
      <p:pic>
        <p:nvPicPr>
          <p:cNvPr id="6" name="Picture 5">
            <a:extLst>
              <a:ext uri="{FF2B5EF4-FFF2-40B4-BE49-F238E27FC236}">
                <a16:creationId xmlns:a16="http://schemas.microsoft.com/office/drawing/2014/main" id="{201BC25D-A49B-4428-A72E-F3FBD7BD8B5D}"/>
              </a:ext>
            </a:extLst>
          </p:cNvPr>
          <p:cNvPicPr>
            <a:picLocks noChangeAspect="1"/>
          </p:cNvPicPr>
          <p:nvPr/>
        </p:nvPicPr>
        <p:blipFill>
          <a:blip r:embed="rId4"/>
          <a:stretch>
            <a:fillRect/>
          </a:stretch>
        </p:blipFill>
        <p:spPr>
          <a:xfrm>
            <a:off x="6018052" y="447621"/>
            <a:ext cx="4472069" cy="2981379"/>
          </a:xfrm>
          <a:prstGeom prst="rect">
            <a:avLst/>
          </a:prstGeom>
        </p:spPr>
      </p:pic>
      <p:sp>
        <p:nvSpPr>
          <p:cNvPr id="12" name="TextBox 11">
            <a:extLst>
              <a:ext uri="{FF2B5EF4-FFF2-40B4-BE49-F238E27FC236}">
                <a16:creationId xmlns:a16="http://schemas.microsoft.com/office/drawing/2014/main" id="{48FBF011-AE46-41D6-A0D9-54FB52F64CC6}"/>
              </a:ext>
            </a:extLst>
          </p:cNvPr>
          <p:cNvSpPr txBox="1"/>
          <p:nvPr/>
        </p:nvSpPr>
        <p:spPr>
          <a:xfrm>
            <a:off x="5888144" y="83293"/>
            <a:ext cx="4018547" cy="369332"/>
          </a:xfrm>
          <a:prstGeom prst="rect">
            <a:avLst/>
          </a:prstGeom>
          <a:noFill/>
        </p:spPr>
        <p:txBody>
          <a:bodyPr wrap="square" rtlCol="0">
            <a:spAutoFit/>
          </a:bodyPr>
          <a:lstStyle/>
          <a:p>
            <a:pPr marL="285750" indent="-285750">
              <a:buFont typeface="Arial" panose="020B0604020202020204" pitchFamily="34" charset="0"/>
              <a:buChar char="•"/>
            </a:pPr>
            <a:r>
              <a:rPr lang="en-US" dirty="0"/>
              <a:t>General Greedy Strategy</a:t>
            </a:r>
          </a:p>
        </p:txBody>
      </p:sp>
      <p:sp>
        <p:nvSpPr>
          <p:cNvPr id="13" name="TextBox 12">
            <a:extLst>
              <a:ext uri="{FF2B5EF4-FFF2-40B4-BE49-F238E27FC236}">
                <a16:creationId xmlns:a16="http://schemas.microsoft.com/office/drawing/2014/main" id="{60AA43E8-D50F-4073-8797-415D983E6A70}"/>
              </a:ext>
            </a:extLst>
          </p:cNvPr>
          <p:cNvSpPr txBox="1"/>
          <p:nvPr/>
        </p:nvSpPr>
        <p:spPr>
          <a:xfrm>
            <a:off x="90648" y="3442015"/>
            <a:ext cx="11594991" cy="369332"/>
          </a:xfrm>
          <a:prstGeom prst="rect">
            <a:avLst/>
          </a:prstGeom>
          <a:noFill/>
        </p:spPr>
        <p:txBody>
          <a:bodyPr wrap="square" rtlCol="0">
            <a:spAutoFit/>
          </a:bodyPr>
          <a:lstStyle/>
          <a:p>
            <a:pPr marL="285750" indent="-285750">
              <a:buFont typeface="Arial" panose="020B0604020202020204" pitchFamily="34" charset="0"/>
              <a:buChar char="•"/>
            </a:pPr>
            <a:r>
              <a:rPr lang="en-US" dirty="0"/>
              <a:t>Grouping Children: min number of group that age of any tow children in the group is less than 1year</a:t>
            </a:r>
            <a:endParaRPr lang="en-US" dirty="0">
              <a:sym typeface="Wingdings" panose="05000000000000000000" pitchFamily="2" charset="2"/>
            </a:endParaRPr>
          </a:p>
        </p:txBody>
      </p:sp>
      <p:pic>
        <p:nvPicPr>
          <p:cNvPr id="7" name="Picture 6">
            <a:extLst>
              <a:ext uri="{FF2B5EF4-FFF2-40B4-BE49-F238E27FC236}">
                <a16:creationId xmlns:a16="http://schemas.microsoft.com/office/drawing/2014/main" id="{B217DDF2-9606-4006-98ED-857B5B5D2CC4}"/>
              </a:ext>
            </a:extLst>
          </p:cNvPr>
          <p:cNvPicPr>
            <a:picLocks noChangeAspect="1"/>
          </p:cNvPicPr>
          <p:nvPr/>
        </p:nvPicPr>
        <p:blipFill>
          <a:blip r:embed="rId5"/>
          <a:stretch>
            <a:fillRect/>
          </a:stretch>
        </p:blipFill>
        <p:spPr>
          <a:xfrm>
            <a:off x="90648" y="3746274"/>
            <a:ext cx="3858541" cy="3111726"/>
          </a:xfrm>
          <a:prstGeom prst="rect">
            <a:avLst/>
          </a:prstGeom>
        </p:spPr>
      </p:pic>
      <p:sp>
        <p:nvSpPr>
          <p:cNvPr id="10" name="TextBox 9">
            <a:extLst>
              <a:ext uri="{FF2B5EF4-FFF2-40B4-BE49-F238E27FC236}">
                <a16:creationId xmlns:a16="http://schemas.microsoft.com/office/drawing/2014/main" id="{EF87C5B7-AEAF-4E3A-A5FB-376C548F16D6}"/>
              </a:ext>
            </a:extLst>
          </p:cNvPr>
          <p:cNvSpPr txBox="1"/>
          <p:nvPr/>
        </p:nvSpPr>
        <p:spPr>
          <a:xfrm>
            <a:off x="2891790" y="6320790"/>
            <a:ext cx="651510" cy="369332"/>
          </a:xfrm>
          <a:prstGeom prst="rect">
            <a:avLst/>
          </a:prstGeom>
          <a:solidFill>
            <a:schemeClr val="bg1"/>
          </a:solidFill>
        </p:spPr>
        <p:txBody>
          <a:bodyPr wrap="square" rtlCol="0">
            <a:spAutoFit/>
          </a:bodyPr>
          <a:lstStyle/>
          <a:p>
            <a:r>
              <a:rPr lang="en-US" dirty="0"/>
              <a:t>2^n</a:t>
            </a:r>
          </a:p>
        </p:txBody>
      </p:sp>
      <p:pic>
        <p:nvPicPr>
          <p:cNvPr id="14" name="Picture 13">
            <a:extLst>
              <a:ext uri="{FF2B5EF4-FFF2-40B4-BE49-F238E27FC236}">
                <a16:creationId xmlns:a16="http://schemas.microsoft.com/office/drawing/2014/main" id="{1AAB3BF1-CE82-43D9-8525-507D7F801E60}"/>
              </a:ext>
            </a:extLst>
          </p:cNvPr>
          <p:cNvPicPr>
            <a:picLocks noChangeAspect="1"/>
          </p:cNvPicPr>
          <p:nvPr/>
        </p:nvPicPr>
        <p:blipFill rotWithShape="1">
          <a:blip r:embed="rId6"/>
          <a:srcRect r="3451"/>
          <a:stretch/>
        </p:blipFill>
        <p:spPr>
          <a:xfrm>
            <a:off x="3963660" y="4068188"/>
            <a:ext cx="4054994" cy="2645807"/>
          </a:xfrm>
          <a:prstGeom prst="rect">
            <a:avLst/>
          </a:prstGeom>
        </p:spPr>
      </p:pic>
      <p:pic>
        <p:nvPicPr>
          <p:cNvPr id="17" name="Picture 16">
            <a:extLst>
              <a:ext uri="{FF2B5EF4-FFF2-40B4-BE49-F238E27FC236}">
                <a16:creationId xmlns:a16="http://schemas.microsoft.com/office/drawing/2014/main" id="{6749B16E-2868-4511-88E0-600708F3A23E}"/>
              </a:ext>
            </a:extLst>
          </p:cNvPr>
          <p:cNvPicPr>
            <a:picLocks noChangeAspect="1"/>
          </p:cNvPicPr>
          <p:nvPr/>
        </p:nvPicPr>
        <p:blipFill>
          <a:blip r:embed="rId7"/>
          <a:stretch>
            <a:fillRect/>
          </a:stretch>
        </p:blipFill>
        <p:spPr>
          <a:xfrm>
            <a:off x="8051034" y="3746272"/>
            <a:ext cx="4167860" cy="3111727"/>
          </a:xfrm>
          <a:prstGeom prst="rect">
            <a:avLst/>
          </a:prstGeom>
        </p:spPr>
      </p:pic>
      <p:sp>
        <p:nvSpPr>
          <p:cNvPr id="18" name="TextBox 17">
            <a:extLst>
              <a:ext uri="{FF2B5EF4-FFF2-40B4-BE49-F238E27FC236}">
                <a16:creationId xmlns:a16="http://schemas.microsoft.com/office/drawing/2014/main" id="{E36EA230-BD92-4F44-83B9-C25460928598}"/>
              </a:ext>
            </a:extLst>
          </p:cNvPr>
          <p:cNvSpPr txBox="1"/>
          <p:nvPr/>
        </p:nvSpPr>
        <p:spPr>
          <a:xfrm>
            <a:off x="11359884" y="6313170"/>
            <a:ext cx="651510" cy="369332"/>
          </a:xfrm>
          <a:prstGeom prst="rect">
            <a:avLst/>
          </a:prstGeom>
          <a:solidFill>
            <a:schemeClr val="bg1"/>
          </a:solidFill>
        </p:spPr>
        <p:txBody>
          <a:bodyPr wrap="square" rtlCol="0">
            <a:spAutoFit/>
          </a:bodyPr>
          <a:lstStyle/>
          <a:p>
            <a:r>
              <a:rPr lang="en-US" dirty="0"/>
              <a:t>O(n)</a:t>
            </a:r>
          </a:p>
        </p:txBody>
      </p:sp>
    </p:spTree>
    <p:extLst>
      <p:ext uri="{BB962C8B-B14F-4D97-AF65-F5344CB8AC3E}">
        <p14:creationId xmlns:p14="http://schemas.microsoft.com/office/powerpoint/2010/main" val="3540281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A3FC2258-C202-490F-B282-E308CD0D2025}"/>
              </a:ext>
            </a:extLst>
          </p:cNvPr>
          <p:cNvSpPr txBox="1"/>
          <p:nvPr/>
        </p:nvSpPr>
        <p:spPr>
          <a:xfrm>
            <a:off x="90648" y="73728"/>
            <a:ext cx="11785122"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Sort {X1…</a:t>
            </a:r>
            <a:r>
              <a:rPr lang="en-US" dirty="0" err="1"/>
              <a:t>Xn</a:t>
            </a:r>
            <a:r>
              <a:rPr lang="en-US" dirty="0"/>
              <a:t>} is O(</a:t>
            </a:r>
            <a:r>
              <a:rPr lang="en-US" dirty="0" err="1"/>
              <a:t>nlogn</a:t>
            </a:r>
            <a:r>
              <a:rPr lang="en-US" dirty="0"/>
              <a:t>) and </a:t>
            </a:r>
            <a:r>
              <a:rPr lang="en-US" dirty="0" err="1"/>
              <a:t>PointsCoverSorted</a:t>
            </a:r>
            <a:r>
              <a:rPr lang="en-US" dirty="0"/>
              <a:t> is O(n), so total is O(</a:t>
            </a:r>
            <a:r>
              <a:rPr lang="en-US" dirty="0" err="1"/>
              <a:t>nlogn</a:t>
            </a:r>
            <a:r>
              <a:rPr lang="en-US" dirty="0"/>
              <a:t>)</a:t>
            </a:r>
          </a:p>
          <a:p>
            <a:pPr marL="285750" indent="-285750">
              <a:buFont typeface="Arial" panose="020B0604020202020204" pitchFamily="34" charset="0"/>
              <a:buChar char="•"/>
            </a:pPr>
            <a:r>
              <a:rPr lang="en-US" dirty="0">
                <a:sym typeface="Wingdings" panose="05000000000000000000" pitchFamily="2" charset="2"/>
              </a:rPr>
              <a:t>Fractional Knapsack:</a:t>
            </a:r>
          </a:p>
        </p:txBody>
      </p:sp>
      <p:pic>
        <p:nvPicPr>
          <p:cNvPr id="2" name="Picture 1">
            <a:extLst>
              <a:ext uri="{FF2B5EF4-FFF2-40B4-BE49-F238E27FC236}">
                <a16:creationId xmlns:a16="http://schemas.microsoft.com/office/drawing/2014/main" id="{F4F1A6E0-93E9-48E1-923A-1D92B872986F}"/>
              </a:ext>
            </a:extLst>
          </p:cNvPr>
          <p:cNvPicPr>
            <a:picLocks noChangeAspect="1"/>
          </p:cNvPicPr>
          <p:nvPr/>
        </p:nvPicPr>
        <p:blipFill>
          <a:blip r:embed="rId3"/>
          <a:stretch>
            <a:fillRect/>
          </a:stretch>
        </p:blipFill>
        <p:spPr>
          <a:xfrm>
            <a:off x="90648" y="680478"/>
            <a:ext cx="3967660" cy="2891592"/>
          </a:xfrm>
          <a:prstGeom prst="rect">
            <a:avLst/>
          </a:prstGeom>
        </p:spPr>
      </p:pic>
      <p:grpSp>
        <p:nvGrpSpPr>
          <p:cNvPr id="6" name="Group 5">
            <a:extLst>
              <a:ext uri="{FF2B5EF4-FFF2-40B4-BE49-F238E27FC236}">
                <a16:creationId xmlns:a16="http://schemas.microsoft.com/office/drawing/2014/main" id="{2CEE4BC5-AEE6-42F6-9925-29BE3A8845EB}"/>
              </a:ext>
            </a:extLst>
          </p:cNvPr>
          <p:cNvGrpSpPr/>
          <p:nvPr/>
        </p:nvGrpSpPr>
        <p:grpSpPr>
          <a:xfrm>
            <a:off x="4071862" y="655427"/>
            <a:ext cx="3852261" cy="2916644"/>
            <a:chOff x="4071862" y="655427"/>
            <a:chExt cx="3852261" cy="2916644"/>
          </a:xfrm>
        </p:grpSpPr>
        <p:pic>
          <p:nvPicPr>
            <p:cNvPr id="3" name="Picture 2">
              <a:extLst>
                <a:ext uri="{FF2B5EF4-FFF2-40B4-BE49-F238E27FC236}">
                  <a16:creationId xmlns:a16="http://schemas.microsoft.com/office/drawing/2014/main" id="{27BCEC84-F53C-4906-B60C-C8BEB1D685FC}"/>
                </a:ext>
              </a:extLst>
            </p:cNvPr>
            <p:cNvPicPr>
              <a:picLocks noChangeAspect="1"/>
            </p:cNvPicPr>
            <p:nvPr/>
          </p:nvPicPr>
          <p:blipFill>
            <a:blip r:embed="rId4"/>
            <a:stretch>
              <a:fillRect/>
            </a:stretch>
          </p:blipFill>
          <p:spPr>
            <a:xfrm>
              <a:off x="4071862" y="655427"/>
              <a:ext cx="3852261" cy="2916644"/>
            </a:xfrm>
            <a:prstGeom prst="rect">
              <a:avLst/>
            </a:prstGeom>
          </p:spPr>
        </p:pic>
        <p:sp>
          <p:nvSpPr>
            <p:cNvPr id="15" name="TextBox 14">
              <a:extLst>
                <a:ext uri="{FF2B5EF4-FFF2-40B4-BE49-F238E27FC236}">
                  <a16:creationId xmlns:a16="http://schemas.microsoft.com/office/drawing/2014/main" id="{9C43394B-AED2-4ECC-A726-D7FAB9C4C542}"/>
                </a:ext>
              </a:extLst>
            </p:cNvPr>
            <p:cNvSpPr txBox="1"/>
            <p:nvPr/>
          </p:nvSpPr>
          <p:spPr>
            <a:xfrm>
              <a:off x="6936474" y="1326808"/>
              <a:ext cx="835926" cy="369332"/>
            </a:xfrm>
            <a:prstGeom prst="rect">
              <a:avLst/>
            </a:prstGeom>
            <a:solidFill>
              <a:schemeClr val="bg1"/>
            </a:solidFill>
          </p:spPr>
          <p:txBody>
            <a:bodyPr wrap="square" rtlCol="0">
              <a:spAutoFit/>
            </a:bodyPr>
            <a:lstStyle/>
            <a:p>
              <a:r>
                <a:rPr lang="en-US" dirty="0"/>
                <a:t>O(n^2)</a:t>
              </a:r>
            </a:p>
          </p:txBody>
        </p:sp>
      </p:grpSp>
      <p:grpSp>
        <p:nvGrpSpPr>
          <p:cNvPr id="4" name="Group 3">
            <a:extLst>
              <a:ext uri="{FF2B5EF4-FFF2-40B4-BE49-F238E27FC236}">
                <a16:creationId xmlns:a16="http://schemas.microsoft.com/office/drawing/2014/main" id="{C7257A8B-C1D6-4D23-B35B-07B39193FBC9}"/>
              </a:ext>
            </a:extLst>
          </p:cNvPr>
          <p:cNvGrpSpPr/>
          <p:nvPr/>
        </p:nvGrpSpPr>
        <p:grpSpPr>
          <a:xfrm>
            <a:off x="7984092" y="623194"/>
            <a:ext cx="3794750" cy="2948876"/>
            <a:chOff x="7984092" y="623194"/>
            <a:chExt cx="3794750" cy="2948876"/>
          </a:xfrm>
        </p:grpSpPr>
        <p:pic>
          <p:nvPicPr>
            <p:cNvPr id="5" name="Picture 4">
              <a:extLst>
                <a:ext uri="{FF2B5EF4-FFF2-40B4-BE49-F238E27FC236}">
                  <a16:creationId xmlns:a16="http://schemas.microsoft.com/office/drawing/2014/main" id="{CC5E9CCC-106B-4323-A11A-27E8BB048DE5}"/>
                </a:ext>
              </a:extLst>
            </p:cNvPr>
            <p:cNvPicPr>
              <a:picLocks noChangeAspect="1"/>
            </p:cNvPicPr>
            <p:nvPr/>
          </p:nvPicPr>
          <p:blipFill>
            <a:blip r:embed="rId5"/>
            <a:stretch>
              <a:fillRect/>
            </a:stretch>
          </p:blipFill>
          <p:spPr>
            <a:xfrm>
              <a:off x="7984092" y="623194"/>
              <a:ext cx="3794750" cy="2948876"/>
            </a:xfrm>
            <a:prstGeom prst="rect">
              <a:avLst/>
            </a:prstGeom>
          </p:spPr>
        </p:pic>
        <p:sp>
          <p:nvSpPr>
            <p:cNvPr id="19" name="TextBox 18">
              <a:extLst>
                <a:ext uri="{FF2B5EF4-FFF2-40B4-BE49-F238E27FC236}">
                  <a16:creationId xmlns:a16="http://schemas.microsoft.com/office/drawing/2014/main" id="{E23D9EDD-836D-4BC8-BC60-446E74FC1821}"/>
                </a:ext>
              </a:extLst>
            </p:cNvPr>
            <p:cNvSpPr txBox="1"/>
            <p:nvPr/>
          </p:nvSpPr>
          <p:spPr>
            <a:xfrm>
              <a:off x="10457362" y="623194"/>
              <a:ext cx="1240578" cy="369332"/>
            </a:xfrm>
            <a:prstGeom prst="rect">
              <a:avLst/>
            </a:prstGeom>
            <a:solidFill>
              <a:schemeClr val="bg1"/>
            </a:solidFill>
          </p:spPr>
          <p:txBody>
            <a:bodyPr wrap="square" rtlCol="0">
              <a:spAutoFit/>
            </a:bodyPr>
            <a:lstStyle/>
            <a:p>
              <a:r>
                <a:rPr lang="en-US" dirty="0"/>
                <a:t>Sort Items</a:t>
              </a:r>
            </a:p>
          </p:txBody>
        </p:sp>
        <p:sp>
          <p:nvSpPr>
            <p:cNvPr id="20" name="TextBox 19">
              <a:extLst>
                <a:ext uri="{FF2B5EF4-FFF2-40B4-BE49-F238E27FC236}">
                  <a16:creationId xmlns:a16="http://schemas.microsoft.com/office/drawing/2014/main" id="{CD12D855-DFEB-4AB6-BD17-613774897316}"/>
                </a:ext>
              </a:extLst>
            </p:cNvPr>
            <p:cNvSpPr txBox="1"/>
            <p:nvPr/>
          </p:nvSpPr>
          <p:spPr>
            <a:xfrm>
              <a:off x="10457362" y="1929083"/>
              <a:ext cx="1049286" cy="369332"/>
            </a:xfrm>
            <a:prstGeom prst="rect">
              <a:avLst/>
            </a:prstGeom>
            <a:solidFill>
              <a:schemeClr val="bg1"/>
            </a:solidFill>
          </p:spPr>
          <p:txBody>
            <a:bodyPr wrap="square" rtlCol="0">
              <a:spAutoFit/>
            </a:bodyPr>
            <a:lstStyle/>
            <a:p>
              <a:r>
                <a:rPr lang="en-US" dirty="0"/>
                <a:t>O(</a:t>
              </a:r>
              <a:r>
                <a:rPr lang="en-US" dirty="0" err="1"/>
                <a:t>nlogn</a:t>
              </a:r>
              <a:r>
                <a:rPr lang="en-US" dirty="0"/>
                <a:t>)</a:t>
              </a:r>
            </a:p>
          </p:txBody>
        </p:sp>
      </p:grpSp>
      <p:sp>
        <p:nvSpPr>
          <p:cNvPr id="21" name="TextBox 20">
            <a:extLst>
              <a:ext uri="{FF2B5EF4-FFF2-40B4-BE49-F238E27FC236}">
                <a16:creationId xmlns:a16="http://schemas.microsoft.com/office/drawing/2014/main" id="{4AF7EABB-34CB-4811-A484-04B0635A98CE}"/>
              </a:ext>
            </a:extLst>
          </p:cNvPr>
          <p:cNvSpPr txBox="1"/>
          <p:nvPr/>
        </p:nvSpPr>
        <p:spPr>
          <a:xfrm>
            <a:off x="90648" y="3572070"/>
            <a:ext cx="4739536" cy="36933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0000"/>
                </a:solidFill>
                <a:sym typeface="Wingdings" panose="05000000000000000000" pitchFamily="2" charset="2"/>
              </a:rPr>
              <a:t>Greedy move can be faster after sorting</a:t>
            </a:r>
          </a:p>
        </p:txBody>
      </p:sp>
      <p:sp>
        <p:nvSpPr>
          <p:cNvPr id="22" name="TextBox 21">
            <a:extLst>
              <a:ext uri="{FF2B5EF4-FFF2-40B4-BE49-F238E27FC236}">
                <a16:creationId xmlns:a16="http://schemas.microsoft.com/office/drawing/2014/main" id="{96A789AD-42B7-47CA-B7BA-088EC20E0806}"/>
              </a:ext>
            </a:extLst>
          </p:cNvPr>
          <p:cNvSpPr txBox="1"/>
          <p:nvPr/>
        </p:nvSpPr>
        <p:spPr>
          <a:xfrm>
            <a:off x="90648" y="3845894"/>
            <a:ext cx="11245174" cy="461665"/>
          </a:xfrm>
          <a:prstGeom prst="rect">
            <a:avLst/>
          </a:prstGeom>
          <a:noFill/>
        </p:spPr>
        <p:txBody>
          <a:bodyPr wrap="square" rtlCol="0">
            <a:spAutoFit/>
          </a:bodyPr>
          <a:lstStyle/>
          <a:p>
            <a:r>
              <a:rPr lang="en-US" altLang="zh-CN" sz="2400" u="sng" dirty="0"/>
              <a:t>Week 4 Divide-and-Conquer</a:t>
            </a:r>
            <a:endParaRPr lang="en-US" sz="2400" u="sng" dirty="0"/>
          </a:p>
        </p:txBody>
      </p:sp>
      <p:sp>
        <p:nvSpPr>
          <p:cNvPr id="11" name="TextBox 10">
            <a:extLst>
              <a:ext uri="{FF2B5EF4-FFF2-40B4-BE49-F238E27FC236}">
                <a16:creationId xmlns:a16="http://schemas.microsoft.com/office/drawing/2014/main" id="{885C4262-005B-4586-8F30-206D466A4E3B}"/>
              </a:ext>
            </a:extLst>
          </p:cNvPr>
          <p:cNvSpPr txBox="1"/>
          <p:nvPr/>
        </p:nvSpPr>
        <p:spPr>
          <a:xfrm>
            <a:off x="105432" y="4261465"/>
            <a:ext cx="11785122" cy="646331"/>
          </a:xfrm>
          <a:prstGeom prst="rect">
            <a:avLst/>
          </a:prstGeom>
          <a:noFill/>
        </p:spPr>
        <p:txBody>
          <a:bodyPr wrap="square" rtlCol="0">
            <a:spAutoFit/>
          </a:bodyPr>
          <a:lstStyle/>
          <a:p>
            <a:pPr marL="285750" indent="-285750">
              <a:buFont typeface="Arial" panose="020B0604020202020204" pitchFamily="34" charset="0"/>
              <a:buChar char="•"/>
            </a:pPr>
            <a:r>
              <a:rPr lang="en-US" dirty="0"/>
              <a:t>Divide and conquer: Break into non-overlapping subproblems of the same type </a:t>
            </a:r>
            <a:r>
              <a:rPr lang="en-US" dirty="0">
                <a:sym typeface="Wingdings" panose="05000000000000000000" pitchFamily="2" charset="2"/>
              </a:rPr>
              <a:t> Solve subproblems  Combine Results</a:t>
            </a:r>
          </a:p>
          <a:p>
            <a:pPr marL="285750" indent="-285750">
              <a:buFont typeface="Wingdings" panose="05000000000000000000" pitchFamily="2" charset="2"/>
              <a:buChar char="Ø"/>
            </a:pPr>
            <a:r>
              <a:rPr lang="en-US" dirty="0">
                <a:sym typeface="Wingdings" panose="05000000000000000000" pitchFamily="2" charset="2"/>
              </a:rPr>
              <a:t>Linear search:</a:t>
            </a:r>
            <a:r>
              <a:rPr lang="en-US" dirty="0"/>
              <a:t> return index I, where A[</a:t>
            </a:r>
            <a:r>
              <a:rPr lang="en-US" dirty="0" err="1"/>
              <a:t>i</a:t>
            </a:r>
            <a:r>
              <a:rPr lang="en-US" dirty="0"/>
              <a:t>] = k</a:t>
            </a:r>
          </a:p>
        </p:txBody>
      </p:sp>
      <p:pic>
        <p:nvPicPr>
          <p:cNvPr id="7" name="Picture 6">
            <a:extLst>
              <a:ext uri="{FF2B5EF4-FFF2-40B4-BE49-F238E27FC236}">
                <a16:creationId xmlns:a16="http://schemas.microsoft.com/office/drawing/2014/main" id="{76432A30-0413-4C13-A6EB-461B8FA73EAC}"/>
              </a:ext>
            </a:extLst>
          </p:cNvPr>
          <p:cNvPicPr>
            <a:picLocks noChangeAspect="1"/>
          </p:cNvPicPr>
          <p:nvPr/>
        </p:nvPicPr>
        <p:blipFill>
          <a:blip r:embed="rId6"/>
          <a:stretch>
            <a:fillRect/>
          </a:stretch>
        </p:blipFill>
        <p:spPr>
          <a:xfrm>
            <a:off x="105432" y="4841903"/>
            <a:ext cx="4982936" cy="1983784"/>
          </a:xfrm>
          <a:prstGeom prst="rect">
            <a:avLst/>
          </a:prstGeom>
        </p:spPr>
      </p:pic>
      <p:pic>
        <p:nvPicPr>
          <p:cNvPr id="8" name="Picture 7">
            <a:extLst>
              <a:ext uri="{FF2B5EF4-FFF2-40B4-BE49-F238E27FC236}">
                <a16:creationId xmlns:a16="http://schemas.microsoft.com/office/drawing/2014/main" id="{B12989C1-2319-4A06-8D3E-64963B25BCD0}"/>
              </a:ext>
            </a:extLst>
          </p:cNvPr>
          <p:cNvPicPr>
            <a:picLocks noChangeAspect="1"/>
          </p:cNvPicPr>
          <p:nvPr/>
        </p:nvPicPr>
        <p:blipFill>
          <a:blip r:embed="rId7"/>
          <a:stretch>
            <a:fillRect/>
          </a:stretch>
        </p:blipFill>
        <p:spPr>
          <a:xfrm>
            <a:off x="5206701" y="4840193"/>
            <a:ext cx="4787153" cy="1944079"/>
          </a:xfrm>
          <a:prstGeom prst="rect">
            <a:avLst/>
          </a:prstGeom>
        </p:spPr>
      </p:pic>
      <p:sp>
        <p:nvSpPr>
          <p:cNvPr id="23" name="TextBox 22">
            <a:extLst>
              <a:ext uri="{FF2B5EF4-FFF2-40B4-BE49-F238E27FC236}">
                <a16:creationId xmlns:a16="http://schemas.microsoft.com/office/drawing/2014/main" id="{DEE61F3F-30C4-41FF-A0AA-4007647BA68F}"/>
              </a:ext>
            </a:extLst>
          </p:cNvPr>
          <p:cNvSpPr txBox="1"/>
          <p:nvPr/>
        </p:nvSpPr>
        <p:spPr>
          <a:xfrm>
            <a:off x="8631345" y="5563343"/>
            <a:ext cx="3244426" cy="923330"/>
          </a:xfrm>
          <a:prstGeom prst="rect">
            <a:avLst/>
          </a:prstGeom>
          <a:solidFill>
            <a:schemeClr val="bg1"/>
          </a:solidFill>
        </p:spPr>
        <p:txBody>
          <a:bodyPr wrap="square" rtlCol="0">
            <a:spAutoFit/>
          </a:bodyPr>
          <a:lstStyle/>
          <a:p>
            <a:r>
              <a:rPr lang="en-US" dirty="0"/>
              <a:t>Recurrence worst-case time is T(n)=T(n-1)+c and T(0)=c, so the running time is O(n)</a:t>
            </a:r>
          </a:p>
        </p:txBody>
      </p:sp>
    </p:spTree>
    <p:extLst>
      <p:ext uri="{BB962C8B-B14F-4D97-AF65-F5344CB8AC3E}">
        <p14:creationId xmlns:p14="http://schemas.microsoft.com/office/powerpoint/2010/main" val="2934339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0AA43E8-D50F-4073-8797-415D983E6A70}"/>
              </a:ext>
            </a:extLst>
          </p:cNvPr>
          <p:cNvSpPr txBox="1"/>
          <p:nvPr/>
        </p:nvSpPr>
        <p:spPr>
          <a:xfrm>
            <a:off x="90648" y="96819"/>
            <a:ext cx="11594991"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a:t>Binary Search: recurrence relation is T(n) = T(n/2)+c and T(0)=c, so running time is O(log</a:t>
            </a:r>
            <a:r>
              <a:rPr lang="en-US" baseline="-25000" dirty="0"/>
              <a:t>2</a:t>
            </a:r>
            <a:r>
              <a:rPr lang="en-US" dirty="0"/>
              <a:t>n) </a:t>
            </a:r>
            <a:endParaRPr lang="en-US" dirty="0">
              <a:sym typeface="Wingdings" panose="05000000000000000000" pitchFamily="2" charset="2"/>
            </a:endParaRPr>
          </a:p>
        </p:txBody>
      </p:sp>
      <p:pic>
        <p:nvPicPr>
          <p:cNvPr id="2" name="Picture 1">
            <a:extLst>
              <a:ext uri="{FF2B5EF4-FFF2-40B4-BE49-F238E27FC236}">
                <a16:creationId xmlns:a16="http://schemas.microsoft.com/office/drawing/2014/main" id="{C43AE7BB-ED71-4249-A20D-0506EDFC10A5}"/>
              </a:ext>
            </a:extLst>
          </p:cNvPr>
          <p:cNvPicPr>
            <a:picLocks noChangeAspect="1"/>
          </p:cNvPicPr>
          <p:nvPr/>
        </p:nvPicPr>
        <p:blipFill>
          <a:blip r:embed="rId3"/>
          <a:stretch>
            <a:fillRect/>
          </a:stretch>
        </p:blipFill>
        <p:spPr>
          <a:xfrm>
            <a:off x="454207" y="466151"/>
            <a:ext cx="3459036" cy="2685840"/>
          </a:xfrm>
          <a:prstGeom prst="rect">
            <a:avLst/>
          </a:prstGeom>
        </p:spPr>
      </p:pic>
      <p:pic>
        <p:nvPicPr>
          <p:cNvPr id="3" name="Picture 2">
            <a:extLst>
              <a:ext uri="{FF2B5EF4-FFF2-40B4-BE49-F238E27FC236}">
                <a16:creationId xmlns:a16="http://schemas.microsoft.com/office/drawing/2014/main" id="{48519704-8114-4FC7-B1AB-C476420848EA}"/>
              </a:ext>
            </a:extLst>
          </p:cNvPr>
          <p:cNvPicPr>
            <a:picLocks noChangeAspect="1"/>
          </p:cNvPicPr>
          <p:nvPr/>
        </p:nvPicPr>
        <p:blipFill>
          <a:blip r:embed="rId4"/>
          <a:stretch>
            <a:fillRect/>
          </a:stretch>
        </p:blipFill>
        <p:spPr>
          <a:xfrm>
            <a:off x="3933095" y="466151"/>
            <a:ext cx="4132939" cy="2683979"/>
          </a:xfrm>
          <a:prstGeom prst="rect">
            <a:avLst/>
          </a:prstGeom>
        </p:spPr>
      </p:pic>
      <p:pic>
        <p:nvPicPr>
          <p:cNvPr id="5" name="Picture 4">
            <a:extLst>
              <a:ext uri="{FF2B5EF4-FFF2-40B4-BE49-F238E27FC236}">
                <a16:creationId xmlns:a16="http://schemas.microsoft.com/office/drawing/2014/main" id="{60BACF78-95BD-4CA0-A774-9C8AA844E54A}"/>
              </a:ext>
            </a:extLst>
          </p:cNvPr>
          <p:cNvPicPr>
            <a:picLocks noChangeAspect="1"/>
          </p:cNvPicPr>
          <p:nvPr/>
        </p:nvPicPr>
        <p:blipFill>
          <a:blip r:embed="rId5"/>
          <a:stretch>
            <a:fillRect/>
          </a:stretch>
        </p:blipFill>
        <p:spPr>
          <a:xfrm>
            <a:off x="8085886" y="466150"/>
            <a:ext cx="3648668" cy="2683979"/>
          </a:xfrm>
          <a:prstGeom prst="rect">
            <a:avLst/>
          </a:prstGeom>
        </p:spPr>
      </p:pic>
      <p:sp>
        <p:nvSpPr>
          <p:cNvPr id="15" name="TextBox 14">
            <a:extLst>
              <a:ext uri="{FF2B5EF4-FFF2-40B4-BE49-F238E27FC236}">
                <a16:creationId xmlns:a16="http://schemas.microsoft.com/office/drawing/2014/main" id="{7102622E-D6D8-4C19-9F76-C7DE5022FDA6}"/>
              </a:ext>
            </a:extLst>
          </p:cNvPr>
          <p:cNvSpPr txBox="1"/>
          <p:nvPr/>
        </p:nvSpPr>
        <p:spPr>
          <a:xfrm>
            <a:off x="90648" y="3150129"/>
            <a:ext cx="11594991" cy="646331"/>
          </a:xfrm>
          <a:prstGeom prst="rect">
            <a:avLst/>
          </a:prstGeom>
          <a:noFill/>
        </p:spPr>
        <p:txBody>
          <a:bodyPr wrap="square" rtlCol="0">
            <a:spAutoFit/>
          </a:bodyPr>
          <a:lstStyle/>
          <a:p>
            <a:pPr marL="285750" indent="-285750">
              <a:buFont typeface="Arial" panose="020B0604020202020204" pitchFamily="34" charset="0"/>
              <a:buChar char="•"/>
            </a:pPr>
            <a:r>
              <a:rPr lang="en-US" dirty="0"/>
              <a:t>Polynomial Multiplication:</a:t>
            </a:r>
          </a:p>
          <a:p>
            <a:pPr marL="285750" indent="-285750">
              <a:buFont typeface="Wingdings" panose="05000000000000000000" pitchFamily="2" charset="2"/>
              <a:buChar char="Ø"/>
            </a:pPr>
            <a:r>
              <a:rPr lang="en-US" dirty="0">
                <a:sym typeface="Wingdings" panose="05000000000000000000" pitchFamily="2" charset="2"/>
              </a:rPr>
              <a:t>Naïve Algorithm</a:t>
            </a:r>
          </a:p>
        </p:txBody>
      </p:sp>
      <p:pic>
        <p:nvPicPr>
          <p:cNvPr id="8" name="Picture 7">
            <a:extLst>
              <a:ext uri="{FF2B5EF4-FFF2-40B4-BE49-F238E27FC236}">
                <a16:creationId xmlns:a16="http://schemas.microsoft.com/office/drawing/2014/main" id="{685A31B6-BB2B-4501-83E4-37167AC12FF8}"/>
              </a:ext>
            </a:extLst>
          </p:cNvPr>
          <p:cNvPicPr>
            <a:picLocks noChangeAspect="1"/>
          </p:cNvPicPr>
          <p:nvPr/>
        </p:nvPicPr>
        <p:blipFill>
          <a:blip r:embed="rId6"/>
          <a:stretch>
            <a:fillRect/>
          </a:stretch>
        </p:blipFill>
        <p:spPr>
          <a:xfrm>
            <a:off x="3933095" y="3917497"/>
            <a:ext cx="3989709" cy="2849792"/>
          </a:xfrm>
          <a:prstGeom prst="rect">
            <a:avLst/>
          </a:prstGeom>
        </p:spPr>
      </p:pic>
      <p:pic>
        <p:nvPicPr>
          <p:cNvPr id="9" name="Picture 8">
            <a:extLst>
              <a:ext uri="{FF2B5EF4-FFF2-40B4-BE49-F238E27FC236}">
                <a16:creationId xmlns:a16="http://schemas.microsoft.com/office/drawing/2014/main" id="{6C7DF8BA-B0EC-4309-81F7-CE51485EC0A0}"/>
              </a:ext>
            </a:extLst>
          </p:cNvPr>
          <p:cNvPicPr>
            <a:picLocks noChangeAspect="1"/>
          </p:cNvPicPr>
          <p:nvPr/>
        </p:nvPicPr>
        <p:blipFill>
          <a:blip r:embed="rId7"/>
          <a:stretch>
            <a:fillRect/>
          </a:stretch>
        </p:blipFill>
        <p:spPr>
          <a:xfrm>
            <a:off x="454207" y="3910312"/>
            <a:ext cx="3459036" cy="2856977"/>
          </a:xfrm>
          <a:prstGeom prst="rect">
            <a:avLst/>
          </a:prstGeom>
        </p:spPr>
      </p:pic>
      <p:sp>
        <p:nvSpPr>
          <p:cNvPr id="19" name="TextBox 18">
            <a:extLst>
              <a:ext uri="{FF2B5EF4-FFF2-40B4-BE49-F238E27FC236}">
                <a16:creationId xmlns:a16="http://schemas.microsoft.com/office/drawing/2014/main" id="{40DA4A2F-8A70-440A-BF9F-04801A13FF7D}"/>
              </a:ext>
            </a:extLst>
          </p:cNvPr>
          <p:cNvSpPr txBox="1"/>
          <p:nvPr/>
        </p:nvSpPr>
        <p:spPr>
          <a:xfrm>
            <a:off x="6785867" y="4419064"/>
            <a:ext cx="835926" cy="369332"/>
          </a:xfrm>
          <a:prstGeom prst="rect">
            <a:avLst/>
          </a:prstGeom>
          <a:solidFill>
            <a:schemeClr val="bg1"/>
          </a:solidFill>
        </p:spPr>
        <p:txBody>
          <a:bodyPr wrap="square" rtlCol="0">
            <a:spAutoFit/>
          </a:bodyPr>
          <a:lstStyle/>
          <a:p>
            <a:r>
              <a:rPr lang="en-US" dirty="0"/>
              <a:t>O(n^2)</a:t>
            </a:r>
          </a:p>
        </p:txBody>
      </p:sp>
    </p:spTree>
    <p:extLst>
      <p:ext uri="{BB962C8B-B14F-4D97-AF65-F5344CB8AC3E}">
        <p14:creationId xmlns:p14="http://schemas.microsoft.com/office/powerpoint/2010/main" val="3275513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0AA43E8-D50F-4073-8797-415D983E6A70}"/>
              </a:ext>
            </a:extLst>
          </p:cNvPr>
          <p:cNvSpPr txBox="1"/>
          <p:nvPr/>
        </p:nvSpPr>
        <p:spPr>
          <a:xfrm>
            <a:off x="90648" y="96819"/>
            <a:ext cx="11594991"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a:t>Naïve Divide and Conquer Algorithm</a:t>
            </a:r>
            <a:endParaRPr lang="en-US" dirty="0">
              <a:sym typeface="Wingdings" panose="05000000000000000000" pitchFamily="2" charset="2"/>
            </a:endParaRPr>
          </a:p>
        </p:txBody>
      </p:sp>
      <p:pic>
        <p:nvPicPr>
          <p:cNvPr id="6" name="Picture 5">
            <a:extLst>
              <a:ext uri="{FF2B5EF4-FFF2-40B4-BE49-F238E27FC236}">
                <a16:creationId xmlns:a16="http://schemas.microsoft.com/office/drawing/2014/main" id="{1C407ED6-6FBD-42A1-B193-03B17266DEB8}"/>
              </a:ext>
            </a:extLst>
          </p:cNvPr>
          <p:cNvPicPr>
            <a:picLocks noChangeAspect="1"/>
          </p:cNvPicPr>
          <p:nvPr/>
        </p:nvPicPr>
        <p:blipFill>
          <a:blip r:embed="rId3"/>
          <a:stretch>
            <a:fillRect/>
          </a:stretch>
        </p:blipFill>
        <p:spPr>
          <a:xfrm>
            <a:off x="343466" y="466151"/>
            <a:ext cx="3548346" cy="2962849"/>
          </a:xfrm>
          <a:prstGeom prst="rect">
            <a:avLst/>
          </a:prstGeom>
        </p:spPr>
      </p:pic>
      <p:pic>
        <p:nvPicPr>
          <p:cNvPr id="7" name="Picture 6">
            <a:extLst>
              <a:ext uri="{FF2B5EF4-FFF2-40B4-BE49-F238E27FC236}">
                <a16:creationId xmlns:a16="http://schemas.microsoft.com/office/drawing/2014/main" id="{DFD7F0F9-925D-434D-B6D5-71DAD9E80FC0}"/>
              </a:ext>
            </a:extLst>
          </p:cNvPr>
          <p:cNvPicPr>
            <a:picLocks noChangeAspect="1"/>
          </p:cNvPicPr>
          <p:nvPr/>
        </p:nvPicPr>
        <p:blipFill>
          <a:blip r:embed="rId4"/>
          <a:stretch>
            <a:fillRect/>
          </a:stretch>
        </p:blipFill>
        <p:spPr>
          <a:xfrm>
            <a:off x="3957592" y="466151"/>
            <a:ext cx="3599978" cy="2962849"/>
          </a:xfrm>
          <a:prstGeom prst="rect">
            <a:avLst/>
          </a:prstGeom>
        </p:spPr>
      </p:pic>
      <p:pic>
        <p:nvPicPr>
          <p:cNvPr id="10" name="Picture 9">
            <a:extLst>
              <a:ext uri="{FF2B5EF4-FFF2-40B4-BE49-F238E27FC236}">
                <a16:creationId xmlns:a16="http://schemas.microsoft.com/office/drawing/2014/main" id="{B29A1133-EE27-4F56-82BD-35E0E2760436}"/>
              </a:ext>
            </a:extLst>
          </p:cNvPr>
          <p:cNvPicPr>
            <a:picLocks noChangeAspect="1"/>
          </p:cNvPicPr>
          <p:nvPr/>
        </p:nvPicPr>
        <p:blipFill>
          <a:blip r:embed="rId5"/>
          <a:stretch>
            <a:fillRect/>
          </a:stretch>
        </p:blipFill>
        <p:spPr>
          <a:xfrm>
            <a:off x="7674134" y="466151"/>
            <a:ext cx="4458656" cy="2962849"/>
          </a:xfrm>
          <a:prstGeom prst="rect">
            <a:avLst/>
          </a:prstGeom>
        </p:spPr>
      </p:pic>
      <p:sp>
        <p:nvSpPr>
          <p:cNvPr id="14" name="TextBox 13">
            <a:extLst>
              <a:ext uri="{FF2B5EF4-FFF2-40B4-BE49-F238E27FC236}">
                <a16:creationId xmlns:a16="http://schemas.microsoft.com/office/drawing/2014/main" id="{A0A9B13A-6145-4EAA-B29D-A379698F0A6F}"/>
              </a:ext>
            </a:extLst>
          </p:cNvPr>
          <p:cNvSpPr txBox="1"/>
          <p:nvPr/>
        </p:nvSpPr>
        <p:spPr>
          <a:xfrm>
            <a:off x="90648" y="3429000"/>
            <a:ext cx="11594991"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a:t>Faster Divide and Conquer Algorithm</a:t>
            </a:r>
            <a:endParaRPr lang="en-US" dirty="0">
              <a:sym typeface="Wingdings" panose="05000000000000000000" pitchFamily="2" charset="2"/>
            </a:endParaRPr>
          </a:p>
        </p:txBody>
      </p:sp>
      <p:pic>
        <p:nvPicPr>
          <p:cNvPr id="11" name="Picture 10">
            <a:extLst>
              <a:ext uri="{FF2B5EF4-FFF2-40B4-BE49-F238E27FC236}">
                <a16:creationId xmlns:a16="http://schemas.microsoft.com/office/drawing/2014/main" id="{F66B832D-176B-4E47-B403-BCC359F55DCD}"/>
              </a:ext>
            </a:extLst>
          </p:cNvPr>
          <p:cNvPicPr>
            <a:picLocks noChangeAspect="1"/>
          </p:cNvPicPr>
          <p:nvPr/>
        </p:nvPicPr>
        <p:blipFill>
          <a:blip r:embed="rId6"/>
          <a:stretch>
            <a:fillRect/>
          </a:stretch>
        </p:blipFill>
        <p:spPr>
          <a:xfrm>
            <a:off x="343466" y="3798331"/>
            <a:ext cx="3700554" cy="2962849"/>
          </a:xfrm>
          <a:prstGeom prst="rect">
            <a:avLst/>
          </a:prstGeom>
        </p:spPr>
      </p:pic>
      <p:pic>
        <p:nvPicPr>
          <p:cNvPr id="12" name="Picture 11">
            <a:extLst>
              <a:ext uri="{FF2B5EF4-FFF2-40B4-BE49-F238E27FC236}">
                <a16:creationId xmlns:a16="http://schemas.microsoft.com/office/drawing/2014/main" id="{EB8620DD-66DB-44D2-B86C-59A712A612A5}"/>
              </a:ext>
            </a:extLst>
          </p:cNvPr>
          <p:cNvPicPr>
            <a:picLocks noChangeAspect="1"/>
          </p:cNvPicPr>
          <p:nvPr/>
        </p:nvPicPr>
        <p:blipFill>
          <a:blip r:embed="rId7"/>
          <a:stretch>
            <a:fillRect/>
          </a:stretch>
        </p:blipFill>
        <p:spPr>
          <a:xfrm>
            <a:off x="3966806" y="3797395"/>
            <a:ext cx="3959999" cy="2962848"/>
          </a:xfrm>
          <a:prstGeom prst="rect">
            <a:avLst/>
          </a:prstGeom>
        </p:spPr>
      </p:pic>
    </p:spTree>
    <p:extLst>
      <p:ext uri="{BB962C8B-B14F-4D97-AF65-F5344CB8AC3E}">
        <p14:creationId xmlns:p14="http://schemas.microsoft.com/office/powerpoint/2010/main" val="2435628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F53390E-4361-4609-B0F9-BB99A6FF0CDA}"/>
              </a:ext>
            </a:extLst>
          </p:cNvPr>
          <p:cNvSpPr txBox="1"/>
          <p:nvPr/>
        </p:nvSpPr>
        <p:spPr>
          <a:xfrm>
            <a:off x="79890" y="105715"/>
            <a:ext cx="11594991" cy="369332"/>
          </a:xfrm>
          <a:prstGeom prst="rect">
            <a:avLst/>
          </a:prstGeom>
          <a:noFill/>
        </p:spPr>
        <p:txBody>
          <a:bodyPr wrap="square" rtlCol="0">
            <a:spAutoFit/>
          </a:bodyPr>
          <a:lstStyle/>
          <a:p>
            <a:pPr marL="285750" indent="-285750">
              <a:buFont typeface="Arial" panose="020B0604020202020204" pitchFamily="34" charset="0"/>
              <a:buChar char="•"/>
            </a:pPr>
            <a:r>
              <a:rPr lang="en-US" dirty="0"/>
              <a:t>Master Theorem:</a:t>
            </a:r>
            <a:endParaRPr lang="en-US" dirty="0">
              <a:sym typeface="Wingdings" panose="05000000000000000000" pitchFamily="2" charset="2"/>
            </a:endParaRPr>
          </a:p>
        </p:txBody>
      </p:sp>
      <p:pic>
        <p:nvPicPr>
          <p:cNvPr id="2" name="Picture 1">
            <a:extLst>
              <a:ext uri="{FF2B5EF4-FFF2-40B4-BE49-F238E27FC236}">
                <a16:creationId xmlns:a16="http://schemas.microsoft.com/office/drawing/2014/main" id="{16D9EC5F-55F6-43EA-AE46-FF1E9EDCB65E}"/>
              </a:ext>
            </a:extLst>
          </p:cNvPr>
          <p:cNvPicPr>
            <a:picLocks noChangeAspect="1"/>
          </p:cNvPicPr>
          <p:nvPr/>
        </p:nvPicPr>
        <p:blipFill>
          <a:blip r:embed="rId3"/>
          <a:stretch>
            <a:fillRect/>
          </a:stretch>
        </p:blipFill>
        <p:spPr>
          <a:xfrm>
            <a:off x="79890" y="475048"/>
            <a:ext cx="4064887" cy="2472548"/>
          </a:xfrm>
          <a:prstGeom prst="rect">
            <a:avLst/>
          </a:prstGeom>
        </p:spPr>
      </p:pic>
      <p:pic>
        <p:nvPicPr>
          <p:cNvPr id="3" name="Picture 2">
            <a:extLst>
              <a:ext uri="{FF2B5EF4-FFF2-40B4-BE49-F238E27FC236}">
                <a16:creationId xmlns:a16="http://schemas.microsoft.com/office/drawing/2014/main" id="{EC389FA6-5DC2-4498-B4BE-DB5BCE977A2B}"/>
              </a:ext>
            </a:extLst>
          </p:cNvPr>
          <p:cNvPicPr>
            <a:picLocks noChangeAspect="1"/>
          </p:cNvPicPr>
          <p:nvPr/>
        </p:nvPicPr>
        <p:blipFill>
          <a:blip r:embed="rId4"/>
          <a:stretch>
            <a:fillRect/>
          </a:stretch>
        </p:blipFill>
        <p:spPr>
          <a:xfrm>
            <a:off x="4313304" y="186136"/>
            <a:ext cx="3940608" cy="2761460"/>
          </a:xfrm>
          <a:prstGeom prst="rect">
            <a:avLst/>
          </a:prstGeom>
        </p:spPr>
      </p:pic>
      <p:pic>
        <p:nvPicPr>
          <p:cNvPr id="4" name="Picture 3">
            <a:extLst>
              <a:ext uri="{FF2B5EF4-FFF2-40B4-BE49-F238E27FC236}">
                <a16:creationId xmlns:a16="http://schemas.microsoft.com/office/drawing/2014/main" id="{6D51BEAD-B843-45D7-B7D6-A012792BE98F}"/>
              </a:ext>
            </a:extLst>
          </p:cNvPr>
          <p:cNvPicPr>
            <a:picLocks noChangeAspect="1"/>
          </p:cNvPicPr>
          <p:nvPr/>
        </p:nvPicPr>
        <p:blipFill>
          <a:blip r:embed="rId5"/>
          <a:stretch>
            <a:fillRect/>
          </a:stretch>
        </p:blipFill>
        <p:spPr>
          <a:xfrm>
            <a:off x="8378191" y="145714"/>
            <a:ext cx="3708592" cy="2801882"/>
          </a:xfrm>
          <a:prstGeom prst="rect">
            <a:avLst/>
          </a:prstGeom>
        </p:spPr>
      </p:pic>
      <p:sp>
        <p:nvSpPr>
          <p:cNvPr id="15" name="TextBox 14">
            <a:extLst>
              <a:ext uri="{FF2B5EF4-FFF2-40B4-BE49-F238E27FC236}">
                <a16:creationId xmlns:a16="http://schemas.microsoft.com/office/drawing/2014/main" id="{8A011997-49AB-4BC8-8133-B30A9B661F8A}"/>
              </a:ext>
            </a:extLst>
          </p:cNvPr>
          <p:cNvSpPr txBox="1"/>
          <p:nvPr/>
        </p:nvSpPr>
        <p:spPr>
          <a:xfrm>
            <a:off x="79890" y="2947596"/>
            <a:ext cx="11594991" cy="369332"/>
          </a:xfrm>
          <a:prstGeom prst="rect">
            <a:avLst/>
          </a:prstGeom>
          <a:noFill/>
        </p:spPr>
        <p:txBody>
          <a:bodyPr wrap="square" rtlCol="0">
            <a:spAutoFit/>
          </a:bodyPr>
          <a:lstStyle/>
          <a:p>
            <a:pPr marL="285750" indent="-285750">
              <a:buFont typeface="Arial" panose="020B0604020202020204" pitchFamily="34" charset="0"/>
              <a:buChar char="•"/>
            </a:pPr>
            <a:r>
              <a:rPr lang="en-US" dirty="0"/>
              <a:t>Sorting Problem:</a:t>
            </a:r>
          </a:p>
        </p:txBody>
      </p:sp>
      <p:pic>
        <p:nvPicPr>
          <p:cNvPr id="5" name="Picture 4">
            <a:extLst>
              <a:ext uri="{FF2B5EF4-FFF2-40B4-BE49-F238E27FC236}">
                <a16:creationId xmlns:a16="http://schemas.microsoft.com/office/drawing/2014/main" id="{14AAE8CA-AF3A-43A3-BA6B-29200AE090DC}"/>
              </a:ext>
            </a:extLst>
          </p:cNvPr>
          <p:cNvPicPr>
            <a:picLocks noChangeAspect="1"/>
          </p:cNvPicPr>
          <p:nvPr/>
        </p:nvPicPr>
        <p:blipFill>
          <a:blip r:embed="rId6"/>
          <a:stretch>
            <a:fillRect/>
          </a:stretch>
        </p:blipFill>
        <p:spPr>
          <a:xfrm>
            <a:off x="79888" y="3906887"/>
            <a:ext cx="4126501" cy="2845398"/>
          </a:xfrm>
          <a:prstGeom prst="rect">
            <a:avLst/>
          </a:prstGeom>
        </p:spPr>
      </p:pic>
      <p:sp>
        <p:nvSpPr>
          <p:cNvPr id="8" name="Rectangle 7">
            <a:extLst>
              <a:ext uri="{FF2B5EF4-FFF2-40B4-BE49-F238E27FC236}">
                <a16:creationId xmlns:a16="http://schemas.microsoft.com/office/drawing/2014/main" id="{231FA49C-BE01-427A-ADCC-66E71F4AC414}"/>
              </a:ext>
            </a:extLst>
          </p:cNvPr>
          <p:cNvSpPr/>
          <p:nvPr/>
        </p:nvSpPr>
        <p:spPr>
          <a:xfrm>
            <a:off x="79889" y="3316928"/>
            <a:ext cx="4064887" cy="584775"/>
          </a:xfrm>
          <a:prstGeom prst="rect">
            <a:avLst/>
          </a:prstGeom>
        </p:spPr>
        <p:txBody>
          <a:bodyPr wrap="square">
            <a:spAutoFit/>
          </a:bodyPr>
          <a:lstStyle/>
          <a:p>
            <a:pPr marL="285750" indent="-285750">
              <a:buFont typeface="Wingdings" panose="05000000000000000000" pitchFamily="2" charset="2"/>
              <a:buChar char="Ø"/>
            </a:pPr>
            <a:r>
              <a:rPr lang="en-US" sz="1600" dirty="0">
                <a:sym typeface="Wingdings" panose="05000000000000000000" pitchFamily="2" charset="2"/>
              </a:rPr>
              <a:t>Selection sort: find a minimum by scanning the array and swap it the 1</a:t>
            </a:r>
            <a:r>
              <a:rPr lang="en-US" sz="1600" baseline="30000" dirty="0">
                <a:sym typeface="Wingdings" panose="05000000000000000000" pitchFamily="2" charset="2"/>
              </a:rPr>
              <a:t>st</a:t>
            </a:r>
            <a:r>
              <a:rPr lang="en-US" sz="1600" dirty="0">
                <a:sym typeface="Wingdings" panose="05000000000000000000" pitchFamily="2" charset="2"/>
              </a:rPr>
              <a:t> element.</a:t>
            </a:r>
          </a:p>
        </p:txBody>
      </p:sp>
      <p:sp>
        <p:nvSpPr>
          <p:cNvPr id="16" name="Rectangle 15">
            <a:extLst>
              <a:ext uri="{FF2B5EF4-FFF2-40B4-BE49-F238E27FC236}">
                <a16:creationId xmlns:a16="http://schemas.microsoft.com/office/drawing/2014/main" id="{863D0DD6-ED4D-41C1-BDF4-74872036885F}"/>
              </a:ext>
            </a:extLst>
          </p:cNvPr>
          <p:cNvSpPr/>
          <p:nvPr/>
        </p:nvSpPr>
        <p:spPr>
          <a:xfrm>
            <a:off x="2830724" y="4689222"/>
            <a:ext cx="678391" cy="369332"/>
          </a:xfrm>
          <a:prstGeom prst="rect">
            <a:avLst/>
          </a:prstGeom>
          <a:solidFill>
            <a:schemeClr val="bg1"/>
          </a:solidFill>
        </p:spPr>
        <p:txBody>
          <a:bodyPr wrap="none">
            <a:spAutoFit/>
          </a:bodyPr>
          <a:lstStyle/>
          <a:p>
            <a:r>
              <a:rPr lang="en-US" dirty="0">
                <a:sym typeface="Wingdings" panose="05000000000000000000" pitchFamily="2" charset="2"/>
              </a:rPr>
              <a:t>O(n</a:t>
            </a:r>
            <a:r>
              <a:rPr lang="en-US" baseline="30000" dirty="0">
                <a:sym typeface="Wingdings" panose="05000000000000000000" pitchFamily="2" charset="2"/>
              </a:rPr>
              <a:t>2</a:t>
            </a:r>
            <a:r>
              <a:rPr lang="en-US" dirty="0">
                <a:sym typeface="Wingdings" panose="05000000000000000000" pitchFamily="2" charset="2"/>
              </a:rPr>
              <a:t>)</a:t>
            </a:r>
            <a:endParaRPr lang="en-US" dirty="0"/>
          </a:p>
        </p:txBody>
      </p:sp>
      <p:pic>
        <p:nvPicPr>
          <p:cNvPr id="17" name="Picture 16">
            <a:extLst>
              <a:ext uri="{FF2B5EF4-FFF2-40B4-BE49-F238E27FC236}">
                <a16:creationId xmlns:a16="http://schemas.microsoft.com/office/drawing/2014/main" id="{49C0FA29-9DC0-456C-BEEE-8C3B60D2F946}"/>
              </a:ext>
            </a:extLst>
          </p:cNvPr>
          <p:cNvPicPr>
            <a:picLocks noChangeAspect="1"/>
          </p:cNvPicPr>
          <p:nvPr/>
        </p:nvPicPr>
        <p:blipFill>
          <a:blip r:embed="rId7"/>
          <a:stretch>
            <a:fillRect/>
          </a:stretch>
        </p:blipFill>
        <p:spPr>
          <a:xfrm>
            <a:off x="4260138" y="3901703"/>
            <a:ext cx="3875568" cy="2850582"/>
          </a:xfrm>
          <a:prstGeom prst="rect">
            <a:avLst/>
          </a:prstGeom>
        </p:spPr>
      </p:pic>
      <p:pic>
        <p:nvPicPr>
          <p:cNvPr id="18" name="Picture 17">
            <a:extLst>
              <a:ext uri="{FF2B5EF4-FFF2-40B4-BE49-F238E27FC236}">
                <a16:creationId xmlns:a16="http://schemas.microsoft.com/office/drawing/2014/main" id="{BDD7C727-4EEE-4717-BAEC-538056335B92}"/>
              </a:ext>
            </a:extLst>
          </p:cNvPr>
          <p:cNvPicPr>
            <a:picLocks noChangeAspect="1"/>
          </p:cNvPicPr>
          <p:nvPr/>
        </p:nvPicPr>
        <p:blipFill>
          <a:blip r:embed="rId8"/>
          <a:stretch>
            <a:fillRect/>
          </a:stretch>
        </p:blipFill>
        <p:spPr>
          <a:xfrm>
            <a:off x="8296174" y="3670852"/>
            <a:ext cx="3815937" cy="3056054"/>
          </a:xfrm>
          <a:prstGeom prst="rect">
            <a:avLst/>
          </a:prstGeom>
        </p:spPr>
      </p:pic>
      <p:sp>
        <p:nvSpPr>
          <p:cNvPr id="19" name="Rectangle 18">
            <a:extLst>
              <a:ext uri="{FF2B5EF4-FFF2-40B4-BE49-F238E27FC236}">
                <a16:creationId xmlns:a16="http://schemas.microsoft.com/office/drawing/2014/main" id="{8C4D0A3A-E989-4A5B-8E66-973EC5B512BA}"/>
              </a:ext>
            </a:extLst>
          </p:cNvPr>
          <p:cNvSpPr/>
          <p:nvPr/>
        </p:nvSpPr>
        <p:spPr>
          <a:xfrm>
            <a:off x="4151053" y="3311744"/>
            <a:ext cx="4064887" cy="584775"/>
          </a:xfrm>
          <a:prstGeom prst="rect">
            <a:avLst/>
          </a:prstGeom>
        </p:spPr>
        <p:txBody>
          <a:bodyPr wrap="square">
            <a:spAutoFit/>
          </a:bodyPr>
          <a:lstStyle/>
          <a:p>
            <a:pPr marL="285750" indent="-285750">
              <a:buFont typeface="Wingdings" panose="05000000000000000000" pitchFamily="2" charset="2"/>
              <a:buChar char="Ø"/>
            </a:pPr>
            <a:r>
              <a:rPr lang="en-US" sz="1600" dirty="0">
                <a:sym typeface="Wingdings" panose="05000000000000000000" pitchFamily="2" charset="2"/>
              </a:rPr>
              <a:t>Merge sort: split into two halves and merge the sorted halves into one array</a:t>
            </a:r>
          </a:p>
        </p:txBody>
      </p:sp>
      <p:sp>
        <p:nvSpPr>
          <p:cNvPr id="20" name="Rectangle 19">
            <a:extLst>
              <a:ext uri="{FF2B5EF4-FFF2-40B4-BE49-F238E27FC236}">
                <a16:creationId xmlns:a16="http://schemas.microsoft.com/office/drawing/2014/main" id="{9B95F718-0CF8-4BE0-98AD-19923E0BC632}"/>
              </a:ext>
            </a:extLst>
          </p:cNvPr>
          <p:cNvSpPr/>
          <p:nvPr/>
        </p:nvSpPr>
        <p:spPr>
          <a:xfrm>
            <a:off x="5877385" y="4529921"/>
            <a:ext cx="2125903" cy="646331"/>
          </a:xfrm>
          <a:prstGeom prst="rect">
            <a:avLst/>
          </a:prstGeom>
          <a:solidFill>
            <a:schemeClr val="bg1"/>
          </a:solidFill>
        </p:spPr>
        <p:txBody>
          <a:bodyPr wrap="none">
            <a:spAutoFit/>
          </a:bodyPr>
          <a:lstStyle/>
          <a:p>
            <a:r>
              <a:rPr lang="en-US" dirty="0">
                <a:sym typeface="Wingdings" panose="05000000000000000000" pitchFamily="2" charset="2"/>
              </a:rPr>
              <a:t>T(n) &lt;= 2T(n/2)+O(n)</a:t>
            </a:r>
          </a:p>
          <a:p>
            <a:r>
              <a:rPr lang="en-US" dirty="0">
                <a:sym typeface="Wingdings" panose="05000000000000000000" pitchFamily="2" charset="2"/>
              </a:rPr>
              <a:t>So it is O(</a:t>
            </a:r>
            <a:r>
              <a:rPr lang="en-US" dirty="0" err="1">
                <a:sym typeface="Wingdings" panose="05000000000000000000" pitchFamily="2" charset="2"/>
              </a:rPr>
              <a:t>nlogn</a:t>
            </a:r>
            <a:r>
              <a:rPr lang="en-US" dirty="0">
                <a:sym typeface="Wingdings" panose="05000000000000000000" pitchFamily="2" charset="2"/>
              </a:rPr>
              <a:t>)</a:t>
            </a:r>
            <a:endParaRPr lang="en-US" dirty="0"/>
          </a:p>
        </p:txBody>
      </p:sp>
      <p:sp>
        <p:nvSpPr>
          <p:cNvPr id="21" name="Rectangle 20">
            <a:extLst>
              <a:ext uri="{FF2B5EF4-FFF2-40B4-BE49-F238E27FC236}">
                <a16:creationId xmlns:a16="http://schemas.microsoft.com/office/drawing/2014/main" id="{F8B7F0D2-A254-4A33-BDEF-00BE744C1A39}"/>
              </a:ext>
            </a:extLst>
          </p:cNvPr>
          <p:cNvSpPr/>
          <p:nvPr/>
        </p:nvSpPr>
        <p:spPr>
          <a:xfrm>
            <a:off x="11374959" y="4483754"/>
            <a:ext cx="599844" cy="369332"/>
          </a:xfrm>
          <a:prstGeom prst="rect">
            <a:avLst/>
          </a:prstGeom>
          <a:solidFill>
            <a:schemeClr val="bg1"/>
          </a:solidFill>
        </p:spPr>
        <p:txBody>
          <a:bodyPr wrap="none">
            <a:spAutoFit/>
          </a:bodyPr>
          <a:lstStyle/>
          <a:p>
            <a:r>
              <a:rPr lang="en-US" dirty="0">
                <a:sym typeface="Wingdings" panose="05000000000000000000" pitchFamily="2" charset="2"/>
              </a:rPr>
              <a:t>O(n)</a:t>
            </a:r>
            <a:endParaRPr lang="en-US" dirty="0"/>
          </a:p>
        </p:txBody>
      </p:sp>
    </p:spTree>
    <p:extLst>
      <p:ext uri="{BB962C8B-B14F-4D97-AF65-F5344CB8AC3E}">
        <p14:creationId xmlns:p14="http://schemas.microsoft.com/office/powerpoint/2010/main" val="17951326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2258</TotalTime>
  <Words>1160</Words>
  <Application>Microsoft Office PowerPoint</Application>
  <PresentationFormat>Widescreen</PresentationFormat>
  <Paragraphs>144</Paragraphs>
  <Slides>25</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等线</vt:lpstr>
      <vt:lpstr>Arial</vt:lpstr>
      <vt:lpstr>Calibri</vt:lpstr>
      <vt:lpstr>Calibri Light</vt:lpstr>
      <vt:lpstr>Courier New</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Chen, Yu</dc:creator>
  <cp:lastModifiedBy>Chen, Yu</cp:lastModifiedBy>
  <cp:revision>93</cp:revision>
  <dcterms:created xsi:type="dcterms:W3CDTF">2019-01-17T16:04:14Z</dcterms:created>
  <dcterms:modified xsi:type="dcterms:W3CDTF">2019-05-23T20:01:07Z</dcterms:modified>
</cp:coreProperties>
</file>